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6"/>
  </p:notesMasterIdLst>
  <p:sldIdLst>
    <p:sldId id="256" r:id="rId2"/>
    <p:sldId id="257" r:id="rId3"/>
    <p:sldId id="258" r:id="rId4"/>
    <p:sldId id="264" r:id="rId5"/>
    <p:sldId id="259" r:id="rId6"/>
    <p:sldId id="269" r:id="rId7"/>
    <p:sldId id="270" r:id="rId8"/>
    <p:sldId id="266" r:id="rId9"/>
    <p:sldId id="261" r:id="rId10"/>
    <p:sldId id="260" r:id="rId11"/>
    <p:sldId id="271" r:id="rId12"/>
    <p:sldId id="263"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FB5AA-9A04-4E96-AD5D-C9465F3C46CB}" v="305" dt="2025-12-07T10:26:41.7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73806" autoAdjust="0"/>
  </p:normalViewPr>
  <p:slideViewPr>
    <p:cSldViewPr snapToGrid="0">
      <p:cViewPr varScale="1">
        <p:scale>
          <a:sx n="61" d="100"/>
          <a:sy n="61" d="100"/>
        </p:scale>
        <p:origin x="16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A2C3D2-4EF3-4382-A3CD-528DABA5681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0C3CD03-05AA-4275-989D-8CE2120B721E}">
      <dgm:prSet/>
      <dgm:spPr/>
      <dgm:t>
        <a:bodyPr/>
        <a:lstStyle/>
        <a:p>
          <a:r>
            <a:rPr lang="en-US" dirty="0"/>
            <a:t>Step 1: Make a prediction</a:t>
          </a:r>
        </a:p>
      </dgm:t>
    </dgm:pt>
    <dgm:pt modelId="{7A40A9C1-DBE1-4340-9786-3A49D72E7B1C}" type="parTrans" cxnId="{35C1399A-F4DE-4A14-990B-84504D6130D9}">
      <dgm:prSet/>
      <dgm:spPr/>
      <dgm:t>
        <a:bodyPr/>
        <a:lstStyle/>
        <a:p>
          <a:endParaRPr lang="en-US"/>
        </a:p>
      </dgm:t>
    </dgm:pt>
    <dgm:pt modelId="{DDF1E229-D77D-488F-91DD-AEF8B9C9D60D}" type="sibTrans" cxnId="{35C1399A-F4DE-4A14-990B-84504D6130D9}">
      <dgm:prSet/>
      <dgm:spPr/>
      <dgm:t>
        <a:bodyPr/>
        <a:lstStyle/>
        <a:p>
          <a:endParaRPr lang="en-US"/>
        </a:p>
      </dgm:t>
    </dgm:pt>
    <dgm:pt modelId="{C6DEB5E6-9CA6-4132-968A-1260B5115DBE}">
      <dgm:prSet/>
      <dgm:spPr/>
      <dgm:t>
        <a:bodyPr/>
        <a:lstStyle/>
        <a:p>
          <a:r>
            <a:rPr lang="en-US"/>
            <a:t>Step 2: Measure the error</a:t>
          </a:r>
        </a:p>
      </dgm:t>
    </dgm:pt>
    <dgm:pt modelId="{6A9FFA4C-0FED-43B7-8376-D6E7D2061B62}" type="parTrans" cxnId="{C62DC571-4C0C-4BD1-8682-34A632557933}">
      <dgm:prSet/>
      <dgm:spPr/>
      <dgm:t>
        <a:bodyPr/>
        <a:lstStyle/>
        <a:p>
          <a:endParaRPr lang="en-US"/>
        </a:p>
      </dgm:t>
    </dgm:pt>
    <dgm:pt modelId="{8833E2AE-9861-4D72-A09E-E94ABFA3D4EA}" type="sibTrans" cxnId="{C62DC571-4C0C-4BD1-8682-34A632557933}">
      <dgm:prSet/>
      <dgm:spPr/>
      <dgm:t>
        <a:bodyPr/>
        <a:lstStyle/>
        <a:p>
          <a:endParaRPr lang="en-US"/>
        </a:p>
      </dgm:t>
    </dgm:pt>
    <dgm:pt modelId="{2CA81003-CB8B-4056-A067-2E77F8C64F80}">
      <dgm:prSet/>
      <dgm:spPr/>
      <dgm:t>
        <a:bodyPr/>
        <a:lstStyle/>
        <a:p>
          <a:r>
            <a:rPr lang="en-US"/>
            <a:t>Step 3: Find what caused the error</a:t>
          </a:r>
        </a:p>
      </dgm:t>
    </dgm:pt>
    <dgm:pt modelId="{BC2897B9-1846-4968-A25F-EDCE4635C727}" type="parTrans" cxnId="{6DF39876-80A2-491D-9537-BD9710C592C1}">
      <dgm:prSet/>
      <dgm:spPr/>
      <dgm:t>
        <a:bodyPr/>
        <a:lstStyle/>
        <a:p>
          <a:endParaRPr lang="en-US"/>
        </a:p>
      </dgm:t>
    </dgm:pt>
    <dgm:pt modelId="{8CC79F5B-2B01-4A23-BD2D-15C1FF6699CC}" type="sibTrans" cxnId="{6DF39876-80A2-491D-9537-BD9710C592C1}">
      <dgm:prSet/>
      <dgm:spPr/>
      <dgm:t>
        <a:bodyPr/>
        <a:lstStyle/>
        <a:p>
          <a:endParaRPr lang="en-US"/>
        </a:p>
      </dgm:t>
    </dgm:pt>
    <dgm:pt modelId="{B108B030-9BD7-4102-BCB1-371606EA3E86}">
      <dgm:prSet/>
      <dgm:spPr/>
      <dgm:t>
        <a:bodyPr/>
        <a:lstStyle/>
        <a:p>
          <a:r>
            <a:rPr lang="en-US"/>
            <a:t>Step 4: Update the weights</a:t>
          </a:r>
        </a:p>
      </dgm:t>
    </dgm:pt>
    <dgm:pt modelId="{B305543D-A993-4AAE-A87F-B4B63CE86D25}" type="parTrans" cxnId="{01BAD6D6-1AD0-454F-9EDF-FDA7A970557E}">
      <dgm:prSet/>
      <dgm:spPr/>
      <dgm:t>
        <a:bodyPr/>
        <a:lstStyle/>
        <a:p>
          <a:endParaRPr lang="en-US"/>
        </a:p>
      </dgm:t>
    </dgm:pt>
    <dgm:pt modelId="{49316A25-979D-4B68-982C-CAE393510DA0}" type="sibTrans" cxnId="{01BAD6D6-1AD0-454F-9EDF-FDA7A970557E}">
      <dgm:prSet/>
      <dgm:spPr/>
      <dgm:t>
        <a:bodyPr/>
        <a:lstStyle/>
        <a:p>
          <a:endParaRPr lang="en-US"/>
        </a:p>
      </dgm:t>
    </dgm:pt>
    <dgm:pt modelId="{2402048B-4DD4-4C50-B9F7-84BEB15F1113}" type="pres">
      <dgm:prSet presAssocID="{60A2C3D2-4EF3-4382-A3CD-528DABA56812}" presName="root" presStyleCnt="0">
        <dgm:presLayoutVars>
          <dgm:dir/>
          <dgm:resizeHandles val="exact"/>
        </dgm:presLayoutVars>
      </dgm:prSet>
      <dgm:spPr/>
    </dgm:pt>
    <dgm:pt modelId="{148CA543-EA52-4D86-882A-D7858BA17C93}" type="pres">
      <dgm:prSet presAssocID="{50C3CD03-05AA-4275-989D-8CE2120B721E}" presName="compNode" presStyleCnt="0"/>
      <dgm:spPr/>
    </dgm:pt>
    <dgm:pt modelId="{07E1C9A1-F11C-4854-96C5-B13F977D0E4A}" type="pres">
      <dgm:prSet presAssocID="{50C3CD03-05AA-4275-989D-8CE2120B721E}" presName="bgRect" presStyleLbl="bgShp" presStyleIdx="0" presStyleCnt="4"/>
      <dgm:spPr>
        <a:solidFill>
          <a:schemeClr val="bg2"/>
        </a:solidFill>
      </dgm:spPr>
    </dgm:pt>
    <dgm:pt modelId="{71559AD5-CBCA-46F5-AC82-F17A8D7376E6}" type="pres">
      <dgm:prSet presAssocID="{50C3CD03-05AA-4275-989D-8CE2120B72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46CA1314-3CFC-4805-979D-536BB1AD7033}" type="pres">
      <dgm:prSet presAssocID="{50C3CD03-05AA-4275-989D-8CE2120B721E}" presName="spaceRect" presStyleCnt="0"/>
      <dgm:spPr/>
    </dgm:pt>
    <dgm:pt modelId="{82CD3513-6632-498D-A7D8-5AB7DA2974D7}" type="pres">
      <dgm:prSet presAssocID="{50C3CD03-05AA-4275-989D-8CE2120B721E}" presName="parTx" presStyleLbl="revTx" presStyleIdx="0" presStyleCnt="4">
        <dgm:presLayoutVars>
          <dgm:chMax val="0"/>
          <dgm:chPref val="0"/>
        </dgm:presLayoutVars>
      </dgm:prSet>
      <dgm:spPr/>
    </dgm:pt>
    <dgm:pt modelId="{F6DA8FC7-246B-4EB5-A45E-6A93124BCC72}" type="pres">
      <dgm:prSet presAssocID="{DDF1E229-D77D-488F-91DD-AEF8B9C9D60D}" presName="sibTrans" presStyleCnt="0"/>
      <dgm:spPr/>
    </dgm:pt>
    <dgm:pt modelId="{09EF7957-675E-4DC0-B66C-F3F8BE862E52}" type="pres">
      <dgm:prSet presAssocID="{C6DEB5E6-9CA6-4132-968A-1260B5115DBE}" presName="compNode" presStyleCnt="0"/>
      <dgm:spPr/>
    </dgm:pt>
    <dgm:pt modelId="{723C974F-0DE7-4C48-86D0-671C698785F4}" type="pres">
      <dgm:prSet presAssocID="{C6DEB5E6-9CA6-4132-968A-1260B5115DBE}" presName="bgRect" presStyleLbl="bgShp" presStyleIdx="1" presStyleCnt="4"/>
      <dgm:spPr>
        <a:solidFill>
          <a:schemeClr val="bg2"/>
        </a:solidFill>
      </dgm:spPr>
    </dgm:pt>
    <dgm:pt modelId="{CA38C256-9D2C-4EB8-982A-397399C44AE0}" type="pres">
      <dgm:prSet presAssocID="{C6DEB5E6-9CA6-4132-968A-1260B5115D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2FBCD03-6636-4C9D-9D0B-36967D43BB45}" type="pres">
      <dgm:prSet presAssocID="{C6DEB5E6-9CA6-4132-968A-1260B5115DBE}" presName="spaceRect" presStyleCnt="0"/>
      <dgm:spPr/>
    </dgm:pt>
    <dgm:pt modelId="{3934C933-4EDF-43E7-8882-4C311577DCE4}" type="pres">
      <dgm:prSet presAssocID="{C6DEB5E6-9CA6-4132-968A-1260B5115DBE}" presName="parTx" presStyleLbl="revTx" presStyleIdx="1" presStyleCnt="4">
        <dgm:presLayoutVars>
          <dgm:chMax val="0"/>
          <dgm:chPref val="0"/>
        </dgm:presLayoutVars>
      </dgm:prSet>
      <dgm:spPr/>
    </dgm:pt>
    <dgm:pt modelId="{03845F53-788E-48DE-9391-E4D169783574}" type="pres">
      <dgm:prSet presAssocID="{8833E2AE-9861-4D72-A09E-E94ABFA3D4EA}" presName="sibTrans" presStyleCnt="0"/>
      <dgm:spPr/>
    </dgm:pt>
    <dgm:pt modelId="{CE3A8FEC-89CE-47DC-BBB9-07FDAAEAE02F}" type="pres">
      <dgm:prSet presAssocID="{2CA81003-CB8B-4056-A067-2E77F8C64F80}" presName="compNode" presStyleCnt="0"/>
      <dgm:spPr/>
    </dgm:pt>
    <dgm:pt modelId="{3ABA6526-898C-4674-8051-74A55B92B64B}" type="pres">
      <dgm:prSet presAssocID="{2CA81003-CB8B-4056-A067-2E77F8C64F80}" presName="bgRect" presStyleLbl="bgShp" presStyleIdx="2" presStyleCnt="4"/>
      <dgm:spPr>
        <a:solidFill>
          <a:schemeClr val="bg2"/>
        </a:solidFill>
      </dgm:spPr>
    </dgm:pt>
    <dgm:pt modelId="{E988EAD8-A68C-458B-BCD6-418D2DF6D0CD}" type="pres">
      <dgm:prSet presAssocID="{2CA81003-CB8B-4056-A067-2E77F8C64F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76ADD4D1-9018-4AC1-B10A-D8AC29C97714}" type="pres">
      <dgm:prSet presAssocID="{2CA81003-CB8B-4056-A067-2E77F8C64F80}" presName="spaceRect" presStyleCnt="0"/>
      <dgm:spPr/>
    </dgm:pt>
    <dgm:pt modelId="{12F54CAB-4747-4840-AB70-8BE9E65C0305}" type="pres">
      <dgm:prSet presAssocID="{2CA81003-CB8B-4056-A067-2E77F8C64F80}" presName="parTx" presStyleLbl="revTx" presStyleIdx="2" presStyleCnt="4">
        <dgm:presLayoutVars>
          <dgm:chMax val="0"/>
          <dgm:chPref val="0"/>
        </dgm:presLayoutVars>
      </dgm:prSet>
      <dgm:spPr/>
    </dgm:pt>
    <dgm:pt modelId="{B28D3D51-44C0-43C1-B70C-09DF249AAB13}" type="pres">
      <dgm:prSet presAssocID="{8CC79F5B-2B01-4A23-BD2D-15C1FF6699CC}" presName="sibTrans" presStyleCnt="0"/>
      <dgm:spPr/>
    </dgm:pt>
    <dgm:pt modelId="{5E21BA7B-645D-4870-982C-FD52FDD8546A}" type="pres">
      <dgm:prSet presAssocID="{B108B030-9BD7-4102-BCB1-371606EA3E86}" presName="compNode" presStyleCnt="0"/>
      <dgm:spPr/>
    </dgm:pt>
    <dgm:pt modelId="{652E8C8C-E8BC-4D80-B385-3D3446E2ED88}" type="pres">
      <dgm:prSet presAssocID="{B108B030-9BD7-4102-BCB1-371606EA3E86}" presName="bgRect" presStyleLbl="bgShp" presStyleIdx="3" presStyleCnt="4"/>
      <dgm:spPr>
        <a:solidFill>
          <a:schemeClr val="bg2"/>
        </a:solidFill>
      </dgm:spPr>
    </dgm:pt>
    <dgm:pt modelId="{97321B60-61A4-4CFF-813F-BDB2DDA62A56}" type="pres">
      <dgm:prSet presAssocID="{B108B030-9BD7-4102-BCB1-371606EA3E8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umbbell"/>
        </a:ext>
      </dgm:extLst>
    </dgm:pt>
    <dgm:pt modelId="{E6110718-8507-4BE3-AA81-91879F7BBD17}" type="pres">
      <dgm:prSet presAssocID="{B108B030-9BD7-4102-BCB1-371606EA3E86}" presName="spaceRect" presStyleCnt="0"/>
      <dgm:spPr/>
    </dgm:pt>
    <dgm:pt modelId="{0475AF48-9D58-4F22-920F-93B42C20D893}" type="pres">
      <dgm:prSet presAssocID="{B108B030-9BD7-4102-BCB1-371606EA3E86}" presName="parTx" presStyleLbl="revTx" presStyleIdx="3" presStyleCnt="4">
        <dgm:presLayoutVars>
          <dgm:chMax val="0"/>
          <dgm:chPref val="0"/>
        </dgm:presLayoutVars>
      </dgm:prSet>
      <dgm:spPr/>
    </dgm:pt>
  </dgm:ptLst>
  <dgm:cxnLst>
    <dgm:cxn modelId="{B175480D-5E2E-4163-BCD9-DCBEB9206716}" type="presOf" srcId="{C6DEB5E6-9CA6-4132-968A-1260B5115DBE}" destId="{3934C933-4EDF-43E7-8882-4C311577DCE4}" srcOrd="0" destOrd="0" presId="urn:microsoft.com/office/officeart/2018/2/layout/IconVerticalSolidList"/>
    <dgm:cxn modelId="{6F277834-6895-4E6D-B562-323B1C7BC5D7}" type="presOf" srcId="{60A2C3D2-4EF3-4382-A3CD-528DABA56812}" destId="{2402048B-4DD4-4C50-B9F7-84BEB15F1113}" srcOrd="0" destOrd="0" presId="urn:microsoft.com/office/officeart/2018/2/layout/IconVerticalSolidList"/>
    <dgm:cxn modelId="{C62DC571-4C0C-4BD1-8682-34A632557933}" srcId="{60A2C3D2-4EF3-4382-A3CD-528DABA56812}" destId="{C6DEB5E6-9CA6-4132-968A-1260B5115DBE}" srcOrd="1" destOrd="0" parTransId="{6A9FFA4C-0FED-43B7-8376-D6E7D2061B62}" sibTransId="{8833E2AE-9861-4D72-A09E-E94ABFA3D4EA}"/>
    <dgm:cxn modelId="{6DF39876-80A2-491D-9537-BD9710C592C1}" srcId="{60A2C3D2-4EF3-4382-A3CD-528DABA56812}" destId="{2CA81003-CB8B-4056-A067-2E77F8C64F80}" srcOrd="2" destOrd="0" parTransId="{BC2897B9-1846-4968-A25F-EDCE4635C727}" sibTransId="{8CC79F5B-2B01-4A23-BD2D-15C1FF6699CC}"/>
    <dgm:cxn modelId="{C83DAA77-E0F1-4332-BAE8-BD3BD351069A}" type="presOf" srcId="{50C3CD03-05AA-4275-989D-8CE2120B721E}" destId="{82CD3513-6632-498D-A7D8-5AB7DA2974D7}" srcOrd="0" destOrd="0" presId="urn:microsoft.com/office/officeart/2018/2/layout/IconVerticalSolidList"/>
    <dgm:cxn modelId="{1C8B8680-2F21-4AEA-860D-DF68733BB828}" type="presOf" srcId="{2CA81003-CB8B-4056-A067-2E77F8C64F80}" destId="{12F54CAB-4747-4840-AB70-8BE9E65C0305}" srcOrd="0" destOrd="0" presId="urn:microsoft.com/office/officeart/2018/2/layout/IconVerticalSolidList"/>
    <dgm:cxn modelId="{9140118A-1DA8-411C-8C13-F4FB5543578F}" type="presOf" srcId="{B108B030-9BD7-4102-BCB1-371606EA3E86}" destId="{0475AF48-9D58-4F22-920F-93B42C20D893}" srcOrd="0" destOrd="0" presId="urn:microsoft.com/office/officeart/2018/2/layout/IconVerticalSolidList"/>
    <dgm:cxn modelId="{35C1399A-F4DE-4A14-990B-84504D6130D9}" srcId="{60A2C3D2-4EF3-4382-A3CD-528DABA56812}" destId="{50C3CD03-05AA-4275-989D-8CE2120B721E}" srcOrd="0" destOrd="0" parTransId="{7A40A9C1-DBE1-4340-9786-3A49D72E7B1C}" sibTransId="{DDF1E229-D77D-488F-91DD-AEF8B9C9D60D}"/>
    <dgm:cxn modelId="{01BAD6D6-1AD0-454F-9EDF-FDA7A970557E}" srcId="{60A2C3D2-4EF3-4382-A3CD-528DABA56812}" destId="{B108B030-9BD7-4102-BCB1-371606EA3E86}" srcOrd="3" destOrd="0" parTransId="{B305543D-A993-4AAE-A87F-B4B63CE86D25}" sibTransId="{49316A25-979D-4B68-982C-CAE393510DA0}"/>
    <dgm:cxn modelId="{0C5D3F70-C4B9-41D4-BD1F-C5434CF9BE37}" type="presParOf" srcId="{2402048B-4DD4-4C50-B9F7-84BEB15F1113}" destId="{148CA543-EA52-4D86-882A-D7858BA17C93}" srcOrd="0" destOrd="0" presId="urn:microsoft.com/office/officeart/2018/2/layout/IconVerticalSolidList"/>
    <dgm:cxn modelId="{02E3493A-CE11-4EC0-97C8-823F40E338F5}" type="presParOf" srcId="{148CA543-EA52-4D86-882A-D7858BA17C93}" destId="{07E1C9A1-F11C-4854-96C5-B13F977D0E4A}" srcOrd="0" destOrd="0" presId="urn:microsoft.com/office/officeart/2018/2/layout/IconVerticalSolidList"/>
    <dgm:cxn modelId="{40BE8222-D64F-4D4E-90EE-DF3CA05BA417}" type="presParOf" srcId="{148CA543-EA52-4D86-882A-D7858BA17C93}" destId="{71559AD5-CBCA-46F5-AC82-F17A8D7376E6}" srcOrd="1" destOrd="0" presId="urn:microsoft.com/office/officeart/2018/2/layout/IconVerticalSolidList"/>
    <dgm:cxn modelId="{2ECF837C-8E9F-4ED8-848F-BABFD33999AE}" type="presParOf" srcId="{148CA543-EA52-4D86-882A-D7858BA17C93}" destId="{46CA1314-3CFC-4805-979D-536BB1AD7033}" srcOrd="2" destOrd="0" presId="urn:microsoft.com/office/officeart/2018/2/layout/IconVerticalSolidList"/>
    <dgm:cxn modelId="{E7350857-D4E4-467D-BDB0-5C0873891692}" type="presParOf" srcId="{148CA543-EA52-4D86-882A-D7858BA17C93}" destId="{82CD3513-6632-498D-A7D8-5AB7DA2974D7}" srcOrd="3" destOrd="0" presId="urn:microsoft.com/office/officeart/2018/2/layout/IconVerticalSolidList"/>
    <dgm:cxn modelId="{D1957E4C-874C-40F4-874F-833D503A9C88}" type="presParOf" srcId="{2402048B-4DD4-4C50-B9F7-84BEB15F1113}" destId="{F6DA8FC7-246B-4EB5-A45E-6A93124BCC72}" srcOrd="1" destOrd="0" presId="urn:microsoft.com/office/officeart/2018/2/layout/IconVerticalSolidList"/>
    <dgm:cxn modelId="{9971BA78-9B15-4EAD-A726-1AF329B4E3D7}" type="presParOf" srcId="{2402048B-4DD4-4C50-B9F7-84BEB15F1113}" destId="{09EF7957-675E-4DC0-B66C-F3F8BE862E52}" srcOrd="2" destOrd="0" presId="urn:microsoft.com/office/officeart/2018/2/layout/IconVerticalSolidList"/>
    <dgm:cxn modelId="{5A8B34AA-F1CF-454D-96F3-AA88A0B89925}" type="presParOf" srcId="{09EF7957-675E-4DC0-B66C-F3F8BE862E52}" destId="{723C974F-0DE7-4C48-86D0-671C698785F4}" srcOrd="0" destOrd="0" presId="urn:microsoft.com/office/officeart/2018/2/layout/IconVerticalSolidList"/>
    <dgm:cxn modelId="{E5AA5829-C76C-494B-B7B1-4FE45D630E93}" type="presParOf" srcId="{09EF7957-675E-4DC0-B66C-F3F8BE862E52}" destId="{CA38C256-9D2C-4EB8-982A-397399C44AE0}" srcOrd="1" destOrd="0" presId="urn:microsoft.com/office/officeart/2018/2/layout/IconVerticalSolidList"/>
    <dgm:cxn modelId="{B0E42D10-A183-4C61-807E-E70877F1F664}" type="presParOf" srcId="{09EF7957-675E-4DC0-B66C-F3F8BE862E52}" destId="{82FBCD03-6636-4C9D-9D0B-36967D43BB45}" srcOrd="2" destOrd="0" presId="urn:microsoft.com/office/officeart/2018/2/layout/IconVerticalSolidList"/>
    <dgm:cxn modelId="{BFAAE447-5C9F-4DA9-9739-08CD2D31640A}" type="presParOf" srcId="{09EF7957-675E-4DC0-B66C-F3F8BE862E52}" destId="{3934C933-4EDF-43E7-8882-4C311577DCE4}" srcOrd="3" destOrd="0" presId="urn:microsoft.com/office/officeart/2018/2/layout/IconVerticalSolidList"/>
    <dgm:cxn modelId="{17849033-09E4-4941-81F3-7505CB8E346C}" type="presParOf" srcId="{2402048B-4DD4-4C50-B9F7-84BEB15F1113}" destId="{03845F53-788E-48DE-9391-E4D169783574}" srcOrd="3" destOrd="0" presId="urn:microsoft.com/office/officeart/2018/2/layout/IconVerticalSolidList"/>
    <dgm:cxn modelId="{8179433E-829B-4070-BB7D-E7FDFCE5DC4A}" type="presParOf" srcId="{2402048B-4DD4-4C50-B9F7-84BEB15F1113}" destId="{CE3A8FEC-89CE-47DC-BBB9-07FDAAEAE02F}" srcOrd="4" destOrd="0" presId="urn:microsoft.com/office/officeart/2018/2/layout/IconVerticalSolidList"/>
    <dgm:cxn modelId="{BE899509-97AB-44EA-B8C5-7169B02DA306}" type="presParOf" srcId="{CE3A8FEC-89CE-47DC-BBB9-07FDAAEAE02F}" destId="{3ABA6526-898C-4674-8051-74A55B92B64B}" srcOrd="0" destOrd="0" presId="urn:microsoft.com/office/officeart/2018/2/layout/IconVerticalSolidList"/>
    <dgm:cxn modelId="{C6629880-03F2-46B1-97EC-5C39EA547163}" type="presParOf" srcId="{CE3A8FEC-89CE-47DC-BBB9-07FDAAEAE02F}" destId="{E988EAD8-A68C-458B-BCD6-418D2DF6D0CD}" srcOrd="1" destOrd="0" presId="urn:microsoft.com/office/officeart/2018/2/layout/IconVerticalSolidList"/>
    <dgm:cxn modelId="{BFDE4F81-EB2C-469A-A004-407F32C571D0}" type="presParOf" srcId="{CE3A8FEC-89CE-47DC-BBB9-07FDAAEAE02F}" destId="{76ADD4D1-9018-4AC1-B10A-D8AC29C97714}" srcOrd="2" destOrd="0" presId="urn:microsoft.com/office/officeart/2018/2/layout/IconVerticalSolidList"/>
    <dgm:cxn modelId="{C345A4F4-181C-4C44-B46F-E3A57C417E64}" type="presParOf" srcId="{CE3A8FEC-89CE-47DC-BBB9-07FDAAEAE02F}" destId="{12F54CAB-4747-4840-AB70-8BE9E65C0305}" srcOrd="3" destOrd="0" presId="urn:microsoft.com/office/officeart/2018/2/layout/IconVerticalSolidList"/>
    <dgm:cxn modelId="{04C3A959-AEC9-4865-AB0E-E738BA4EA44C}" type="presParOf" srcId="{2402048B-4DD4-4C50-B9F7-84BEB15F1113}" destId="{B28D3D51-44C0-43C1-B70C-09DF249AAB13}" srcOrd="5" destOrd="0" presId="urn:microsoft.com/office/officeart/2018/2/layout/IconVerticalSolidList"/>
    <dgm:cxn modelId="{FD350D46-A052-477F-8E51-AD0AEA316D79}" type="presParOf" srcId="{2402048B-4DD4-4C50-B9F7-84BEB15F1113}" destId="{5E21BA7B-645D-4870-982C-FD52FDD8546A}" srcOrd="6" destOrd="0" presId="urn:microsoft.com/office/officeart/2018/2/layout/IconVerticalSolidList"/>
    <dgm:cxn modelId="{520DC813-7308-4758-BDD0-11E81D4EC184}" type="presParOf" srcId="{5E21BA7B-645D-4870-982C-FD52FDD8546A}" destId="{652E8C8C-E8BC-4D80-B385-3D3446E2ED88}" srcOrd="0" destOrd="0" presId="urn:microsoft.com/office/officeart/2018/2/layout/IconVerticalSolidList"/>
    <dgm:cxn modelId="{D2FA5484-2B8D-4AC8-8693-75C6968A9679}" type="presParOf" srcId="{5E21BA7B-645D-4870-982C-FD52FDD8546A}" destId="{97321B60-61A4-4CFF-813F-BDB2DDA62A56}" srcOrd="1" destOrd="0" presId="urn:microsoft.com/office/officeart/2018/2/layout/IconVerticalSolidList"/>
    <dgm:cxn modelId="{59AA3381-A76D-4DBC-9C55-196BCC4AD53D}" type="presParOf" srcId="{5E21BA7B-645D-4870-982C-FD52FDD8546A}" destId="{E6110718-8507-4BE3-AA81-91879F7BBD17}" srcOrd="2" destOrd="0" presId="urn:microsoft.com/office/officeart/2018/2/layout/IconVerticalSolidList"/>
    <dgm:cxn modelId="{983F7EE7-E1B6-454F-B74D-F80237C39C4A}" type="presParOf" srcId="{5E21BA7B-645D-4870-982C-FD52FDD8546A}" destId="{0475AF48-9D58-4F22-920F-93B42C20D89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C9A1-F11C-4854-96C5-B13F977D0E4A}">
      <dsp:nvSpPr>
        <dsp:cNvPr id="0" name=""/>
        <dsp:cNvSpPr/>
      </dsp:nvSpPr>
      <dsp:spPr>
        <a:xfrm>
          <a:off x="0" y="1581"/>
          <a:ext cx="9238434" cy="80143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71559AD5-CBCA-46F5-AC82-F17A8D7376E6}">
      <dsp:nvSpPr>
        <dsp:cNvPr id="0" name=""/>
        <dsp:cNvSpPr/>
      </dsp:nvSpPr>
      <dsp:spPr>
        <a:xfrm>
          <a:off x="242435" y="181905"/>
          <a:ext cx="440791" cy="440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D3513-6632-498D-A7D8-5AB7DA2974D7}">
      <dsp:nvSpPr>
        <dsp:cNvPr id="0" name=""/>
        <dsp:cNvSpPr/>
      </dsp:nvSpPr>
      <dsp:spPr>
        <a:xfrm>
          <a:off x="925662" y="1581"/>
          <a:ext cx="8312771"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77900">
            <a:lnSpc>
              <a:spcPct val="90000"/>
            </a:lnSpc>
            <a:spcBef>
              <a:spcPct val="0"/>
            </a:spcBef>
            <a:spcAft>
              <a:spcPct val="35000"/>
            </a:spcAft>
            <a:buNone/>
          </a:pPr>
          <a:r>
            <a:rPr lang="en-US" sz="2200" kern="1200" dirty="0"/>
            <a:t>Step 1: Make a prediction</a:t>
          </a:r>
        </a:p>
      </dsp:txBody>
      <dsp:txXfrm>
        <a:off x="925662" y="1581"/>
        <a:ext cx="8312771" cy="801439"/>
      </dsp:txXfrm>
    </dsp:sp>
    <dsp:sp modelId="{723C974F-0DE7-4C48-86D0-671C698785F4}">
      <dsp:nvSpPr>
        <dsp:cNvPr id="0" name=""/>
        <dsp:cNvSpPr/>
      </dsp:nvSpPr>
      <dsp:spPr>
        <a:xfrm>
          <a:off x="0" y="1003380"/>
          <a:ext cx="9238434" cy="80143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CA38C256-9D2C-4EB8-982A-397399C44AE0}">
      <dsp:nvSpPr>
        <dsp:cNvPr id="0" name=""/>
        <dsp:cNvSpPr/>
      </dsp:nvSpPr>
      <dsp:spPr>
        <a:xfrm>
          <a:off x="242435" y="1183704"/>
          <a:ext cx="440791" cy="4407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4C933-4EDF-43E7-8882-4C311577DCE4}">
      <dsp:nvSpPr>
        <dsp:cNvPr id="0" name=""/>
        <dsp:cNvSpPr/>
      </dsp:nvSpPr>
      <dsp:spPr>
        <a:xfrm>
          <a:off x="925662" y="1003380"/>
          <a:ext cx="8312771"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77900">
            <a:lnSpc>
              <a:spcPct val="90000"/>
            </a:lnSpc>
            <a:spcBef>
              <a:spcPct val="0"/>
            </a:spcBef>
            <a:spcAft>
              <a:spcPct val="35000"/>
            </a:spcAft>
            <a:buNone/>
          </a:pPr>
          <a:r>
            <a:rPr lang="en-US" sz="2200" kern="1200"/>
            <a:t>Step 2: Measure the error</a:t>
          </a:r>
        </a:p>
      </dsp:txBody>
      <dsp:txXfrm>
        <a:off x="925662" y="1003380"/>
        <a:ext cx="8312771" cy="801439"/>
      </dsp:txXfrm>
    </dsp:sp>
    <dsp:sp modelId="{3ABA6526-898C-4674-8051-74A55B92B64B}">
      <dsp:nvSpPr>
        <dsp:cNvPr id="0" name=""/>
        <dsp:cNvSpPr/>
      </dsp:nvSpPr>
      <dsp:spPr>
        <a:xfrm>
          <a:off x="0" y="2005179"/>
          <a:ext cx="9238434" cy="80143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E988EAD8-A68C-458B-BCD6-418D2DF6D0CD}">
      <dsp:nvSpPr>
        <dsp:cNvPr id="0" name=""/>
        <dsp:cNvSpPr/>
      </dsp:nvSpPr>
      <dsp:spPr>
        <a:xfrm>
          <a:off x="242435" y="2185503"/>
          <a:ext cx="440791" cy="4407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54CAB-4747-4840-AB70-8BE9E65C0305}">
      <dsp:nvSpPr>
        <dsp:cNvPr id="0" name=""/>
        <dsp:cNvSpPr/>
      </dsp:nvSpPr>
      <dsp:spPr>
        <a:xfrm>
          <a:off x="925662" y="2005179"/>
          <a:ext cx="8312771"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77900">
            <a:lnSpc>
              <a:spcPct val="90000"/>
            </a:lnSpc>
            <a:spcBef>
              <a:spcPct val="0"/>
            </a:spcBef>
            <a:spcAft>
              <a:spcPct val="35000"/>
            </a:spcAft>
            <a:buNone/>
          </a:pPr>
          <a:r>
            <a:rPr lang="en-US" sz="2200" kern="1200"/>
            <a:t>Step 3: Find what caused the error</a:t>
          </a:r>
        </a:p>
      </dsp:txBody>
      <dsp:txXfrm>
        <a:off x="925662" y="2005179"/>
        <a:ext cx="8312771" cy="801439"/>
      </dsp:txXfrm>
    </dsp:sp>
    <dsp:sp modelId="{652E8C8C-E8BC-4D80-B385-3D3446E2ED88}">
      <dsp:nvSpPr>
        <dsp:cNvPr id="0" name=""/>
        <dsp:cNvSpPr/>
      </dsp:nvSpPr>
      <dsp:spPr>
        <a:xfrm>
          <a:off x="0" y="3006979"/>
          <a:ext cx="9238434" cy="80143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97321B60-61A4-4CFF-813F-BDB2DDA62A56}">
      <dsp:nvSpPr>
        <dsp:cNvPr id="0" name=""/>
        <dsp:cNvSpPr/>
      </dsp:nvSpPr>
      <dsp:spPr>
        <a:xfrm>
          <a:off x="242435" y="3187303"/>
          <a:ext cx="440791" cy="4407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5AF48-9D58-4F22-920F-93B42C20D893}">
      <dsp:nvSpPr>
        <dsp:cNvPr id="0" name=""/>
        <dsp:cNvSpPr/>
      </dsp:nvSpPr>
      <dsp:spPr>
        <a:xfrm>
          <a:off x="925662" y="3006979"/>
          <a:ext cx="8312771"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77900">
            <a:lnSpc>
              <a:spcPct val="90000"/>
            </a:lnSpc>
            <a:spcBef>
              <a:spcPct val="0"/>
            </a:spcBef>
            <a:spcAft>
              <a:spcPct val="35000"/>
            </a:spcAft>
            <a:buNone/>
          </a:pPr>
          <a:r>
            <a:rPr lang="en-US" sz="2200" kern="1200"/>
            <a:t>Step 4: Update the weights</a:t>
          </a:r>
        </a:p>
      </dsp:txBody>
      <dsp:txXfrm>
        <a:off x="925662" y="3006979"/>
        <a:ext cx="8312771" cy="8014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804B60-E79B-4C24-A4D4-792861E49E5D}"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4DCAC-D17E-44D5-A3B1-4C9133F7D8BA}" type="slidenum">
              <a:rPr lang="en-US" smtClean="0"/>
              <a:t>‹#›</a:t>
            </a:fld>
            <a:endParaRPr lang="en-US"/>
          </a:p>
        </p:txBody>
      </p:sp>
    </p:spTree>
    <p:extLst>
      <p:ext uri="{BB962C8B-B14F-4D97-AF65-F5344CB8AC3E}">
        <p14:creationId xmlns:p14="http://schemas.microsoft.com/office/powerpoint/2010/main" val="3209257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everyone, my name is Holly and today I’m going to explain the process behind neural networks. We’ll look at what they are, the math behind them, and what their purpose is. Hopefully, by the end of this presentation, the inner workings of this technology will fascinate you.</a:t>
            </a:r>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1</a:t>
            </a:fld>
            <a:endParaRPr lang="en-US"/>
          </a:p>
        </p:txBody>
      </p:sp>
    </p:spTree>
    <p:extLst>
      <p:ext uri="{BB962C8B-B14F-4D97-AF65-F5344CB8AC3E}">
        <p14:creationId xmlns:p14="http://schemas.microsoft.com/office/powerpoint/2010/main" val="1827694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Let’s talk about backpropagation. Backpropagation is the algorithm that teaches the neural network. </a:t>
            </a:r>
          </a:p>
          <a:p>
            <a:r>
              <a:rPr lang="en-US" dirty="0"/>
              <a:t>It measures the inaccuracy of the network’s prediction, determines which weight caused errors, and adjusts the weight to reduce errors.</a:t>
            </a:r>
          </a:p>
          <a:p>
            <a:endParaRPr lang="en-US" dirty="0"/>
          </a:p>
          <a:p>
            <a:r>
              <a:rPr lang="en-US" dirty="0"/>
              <a:t>It is a process that learns from its mistakes. In the next slide, I will show the steps in how this algorithm works.</a:t>
            </a:r>
          </a:p>
        </p:txBody>
      </p:sp>
      <p:sp>
        <p:nvSpPr>
          <p:cNvPr id="4" name="Slide Number Placeholder 3"/>
          <p:cNvSpPr>
            <a:spLocks noGrp="1"/>
          </p:cNvSpPr>
          <p:nvPr>
            <p:ph type="sldNum" sz="quarter" idx="5"/>
          </p:nvPr>
        </p:nvSpPr>
        <p:spPr/>
        <p:txBody>
          <a:bodyPr/>
          <a:lstStyle/>
          <a:p>
            <a:fld id="{3494DCAC-D17E-44D5-A3B1-4C9133F7D8BA}" type="slidenum">
              <a:rPr lang="en-US" smtClean="0"/>
              <a:t>10</a:t>
            </a:fld>
            <a:endParaRPr lang="en-US"/>
          </a:p>
        </p:txBody>
      </p:sp>
    </p:spTree>
    <p:extLst>
      <p:ext uri="{BB962C8B-B14F-4D97-AF65-F5344CB8AC3E}">
        <p14:creationId xmlns:p14="http://schemas.microsoft.com/office/powerpoint/2010/main" val="1166890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First, the neuron starts by computing a weighted sum. This is found using the formulas we went over in the previous slides.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After passing through the activation function, we then measure the error in step 2</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We compare the prediction to the correct answer using a loss function notes by uppercase L.</a:t>
            </a:r>
          </a:p>
          <a:p>
            <a:r>
              <a:rPr lang="en-US" dirty="0"/>
              <a:t>This gives us one number that tells us how wrong the network was.</a:t>
            </a:r>
          </a:p>
          <a:p>
            <a:endParaRPr lang="en-US" dirty="0"/>
          </a:p>
          <a:p>
            <a:pPr rtl="0" fontAlgn="base"/>
            <a:r>
              <a:rPr lang="en-US" sz="1200" b="0" i="0" kern="1200" dirty="0">
                <a:solidFill>
                  <a:schemeClr val="tx1"/>
                </a:solidFill>
                <a:effectLst/>
                <a:latin typeface="+mn-lt"/>
                <a:ea typeface="+mn-ea"/>
                <a:cs typeface="+mn-cs"/>
              </a:rPr>
              <a:t>Then in step 3, we find out what caused the error. Backpropagation looks at how much each weight affected the mistake.</a:t>
            </a:r>
          </a:p>
          <a:p>
            <a:pPr rtl="0" fontAlgn="base"/>
            <a:r>
              <a:rPr lang="en-US" sz="1200" b="0" i="0" kern="1200" dirty="0">
                <a:solidFill>
                  <a:schemeClr val="tx1"/>
                </a:solidFill>
                <a:effectLst/>
                <a:latin typeface="+mn-lt"/>
                <a:ea typeface="+mn-ea"/>
                <a:cs typeface="+mn-cs"/>
              </a:rPr>
              <a:t>This is done using chain rule and partial derivatives from calculus.</a:t>
            </a:r>
          </a:p>
          <a:p>
            <a:pPr rtl="0" fontAlgn="base"/>
            <a:endParaRPr lang="en-US" sz="1200" b="0" i="0" kern="1200" dirty="0">
              <a:solidFill>
                <a:schemeClr val="tx1"/>
              </a:solidFill>
              <a:effectLst/>
              <a:latin typeface="+mn-lt"/>
              <a:ea typeface="+mn-ea"/>
              <a:cs typeface="+mn-cs"/>
            </a:endParaRPr>
          </a:p>
          <a:p>
            <a:pPr rtl="0" fontAlgn="base"/>
            <a:r>
              <a:rPr lang="en-US" dirty="0"/>
              <a:t>We use a</a:t>
            </a:r>
            <a:r>
              <a:rPr lang="en-US" b="0" dirty="0"/>
              <a:t> partial derivative </a:t>
            </a:r>
            <a:r>
              <a:rPr lang="en-US" dirty="0"/>
              <a:t>because each weight affects the output </a:t>
            </a:r>
            <a:r>
              <a:rPr lang="en-US" i="0" dirty="0"/>
              <a:t>individually, so we are finding the partial derivative of loss with respect to the neuron’s weight</a:t>
            </a:r>
          </a:p>
          <a:p>
            <a:pPr rtl="0" fontAlgn="base"/>
            <a:r>
              <a:rPr lang="en-US" sz="1200" b="0" i="0" kern="1200" dirty="0">
                <a:solidFill>
                  <a:schemeClr val="tx1"/>
                </a:solidFill>
                <a:effectLst/>
                <a:latin typeface="+mn-lt"/>
                <a:ea typeface="+mn-ea"/>
                <a:cs typeface="+mn-cs"/>
              </a:rPr>
              <a:t>The question we are asking is, “If I change just this one weight, how does the error change?”</a:t>
            </a:r>
          </a:p>
          <a:p>
            <a:pPr rtl="0" fontAlgn="base"/>
            <a:r>
              <a:rPr lang="en-US" sz="1200" b="0" i="0" kern="1200" dirty="0">
                <a:solidFill>
                  <a:schemeClr val="tx1"/>
                </a:solidFill>
                <a:effectLst/>
                <a:latin typeface="+mn-lt"/>
                <a:ea typeface="+mn-ea"/>
                <a:cs typeface="+mn-cs"/>
              </a:rPr>
              <a:t>To answer that, we break the calculation into smaller pieces using the chain rule. The weight doesn’t affect the loss directly, but instead affects our z, which then affects our output, which then affects our loss.</a:t>
            </a:r>
          </a:p>
          <a:p>
            <a:pPr rtl="0" fontAlgn="base"/>
            <a:r>
              <a:rPr lang="en-US" sz="1200" b="0" i="0" kern="1200" dirty="0">
                <a:solidFill>
                  <a:schemeClr val="tx1"/>
                </a:solidFill>
                <a:effectLst/>
                <a:latin typeface="+mn-lt"/>
                <a:ea typeface="+mn-ea"/>
                <a:cs typeface="+mn-cs"/>
              </a:rPr>
              <a:t>So, from this, we find exactly how much that single weight contributed to the error.</a:t>
            </a:r>
          </a:p>
          <a:p>
            <a:pPr rtl="0" fontAlgn="base"/>
            <a:endParaRPr lang="en-US" sz="1200" b="0" i="0" kern="1200" dirty="0">
              <a:solidFill>
                <a:schemeClr val="tx1"/>
              </a:solidFill>
              <a:effectLst/>
              <a:latin typeface="+mn-lt"/>
              <a:ea typeface="+mn-ea"/>
              <a:cs typeface="+mn-cs"/>
            </a:endParaRP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Now, on to step 4. Once the network knows which weights were responsible, it shifts them slightly</a:t>
            </a:r>
          </a:p>
          <a:p>
            <a:pPr rtl="0" fontAlgn="base"/>
            <a:endParaRPr lang="en-US" sz="1200" b="0" i="0"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learning rate, represented by the Greek letter eta, controls how big the correction is.</a:t>
            </a:r>
            <a:endParaRPr lang="en-US" b="0" dirty="0">
              <a:effectLst/>
            </a:endParaRPr>
          </a:p>
          <a:p>
            <a:endParaRPr lang="en-US" dirty="0"/>
          </a:p>
          <a:p>
            <a:r>
              <a:rPr lang="en-US" sz="1200" b="0" i="0" kern="1200" dirty="0">
                <a:solidFill>
                  <a:schemeClr val="tx1"/>
                </a:solidFill>
                <a:effectLst/>
                <a:latin typeface="+mn-lt"/>
                <a:ea typeface="+mn-ea"/>
                <a:cs typeface="+mn-cs"/>
              </a:rPr>
              <a:t>So overall, backpropagation is just: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making a prediction -&gt; measuring the error -&gt; figuring out why -&gt; and then fixing the weights.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network repeats this many times to gradually improve the network’s accuracy.</a:t>
            </a:r>
          </a:p>
        </p:txBody>
      </p:sp>
      <p:sp>
        <p:nvSpPr>
          <p:cNvPr id="4" name="Slide Number Placeholder 3"/>
          <p:cNvSpPr>
            <a:spLocks noGrp="1"/>
          </p:cNvSpPr>
          <p:nvPr>
            <p:ph type="sldNum" sz="quarter" idx="5"/>
          </p:nvPr>
        </p:nvSpPr>
        <p:spPr/>
        <p:txBody>
          <a:bodyPr/>
          <a:lstStyle/>
          <a:p>
            <a:fld id="{3494DCAC-D17E-44D5-A3B1-4C9133F7D8BA}" type="slidenum">
              <a:rPr lang="en-US" smtClean="0"/>
              <a:t>11</a:t>
            </a:fld>
            <a:endParaRPr lang="en-US"/>
          </a:p>
        </p:txBody>
      </p:sp>
    </p:spTree>
    <p:extLst>
      <p:ext uri="{BB962C8B-B14F-4D97-AF65-F5344CB8AC3E}">
        <p14:creationId xmlns:p14="http://schemas.microsoft.com/office/powerpoint/2010/main" val="19418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Now that we’ve discussed all the fun math, I’m going to talk about why neural networks are important.</a:t>
            </a:r>
          </a:p>
          <a:p>
            <a:pPr rtl="0" fontAlgn="base"/>
            <a:r>
              <a:rPr lang="en-US" sz="1200" b="0" i="0" kern="1200" dirty="0">
                <a:solidFill>
                  <a:schemeClr val="tx1"/>
                </a:solidFill>
                <a:effectLst/>
                <a:latin typeface="+mn-lt"/>
                <a:ea typeface="+mn-ea"/>
                <a:cs typeface="+mn-cs"/>
              </a:rPr>
              <a:t> </a:t>
            </a:r>
          </a:p>
          <a:p>
            <a:pPr rtl="0" fontAlgn="base"/>
            <a:r>
              <a:rPr lang="en-US" sz="1200" b="0" i="0" kern="1200" dirty="0">
                <a:solidFill>
                  <a:schemeClr val="tx1"/>
                </a:solidFill>
                <a:effectLst/>
                <a:latin typeface="+mn-lt"/>
                <a:ea typeface="+mn-ea"/>
                <a:cs typeface="+mn-cs"/>
              </a:rPr>
              <a:t>Neural networks matter because they allow machines to learn incredibly complex patterns directly from data, patterns too complicated to write as rules. </a:t>
            </a:r>
          </a:p>
          <a:p>
            <a:pPr rtl="0" fontAlgn="base"/>
            <a:r>
              <a:rPr lang="en-US" sz="1200" b="0" i="0" kern="1200" dirty="0">
                <a:solidFill>
                  <a:schemeClr val="tx1"/>
                </a:solidFill>
                <a:effectLst/>
                <a:latin typeface="+mn-lt"/>
                <a:ea typeface="+mn-ea"/>
                <a:cs typeface="+mn-cs"/>
              </a:rPr>
              <a:t>They make breakthroughs in pattern recognition, automate difficult tasks, and power many modern AI systems such as voice assistants, self-driving cars, recommendation engines, and medical imaging tools. </a:t>
            </a:r>
          </a:p>
          <a:p>
            <a:pPr rtl="0" fontAlgn="base"/>
            <a:r>
              <a:rPr lang="en-US" sz="1200" b="0" i="0" kern="1200" dirty="0">
                <a:solidFill>
                  <a:schemeClr val="tx1"/>
                </a:solidFill>
                <a:effectLst/>
                <a:latin typeface="+mn-lt"/>
                <a:ea typeface="+mn-ea"/>
                <a:cs typeface="+mn-cs"/>
              </a:rPr>
              <a:t>Their flexibility makes them one of the most important technologies in AI today. </a:t>
            </a:r>
          </a:p>
          <a:p>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12</a:t>
            </a:fld>
            <a:endParaRPr lang="en-US"/>
          </a:p>
        </p:txBody>
      </p:sp>
    </p:spTree>
    <p:extLst>
      <p:ext uri="{BB962C8B-B14F-4D97-AF65-F5344CB8AC3E}">
        <p14:creationId xmlns:p14="http://schemas.microsoft.com/office/powerpoint/2010/main" val="3257247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future, neural networks will continue to improve. We’re seeing models that learn faster, use less data, and require less computing power. </a:t>
            </a:r>
          </a:p>
          <a:p>
            <a:r>
              <a:rPr lang="en-US" sz="1200" b="0" i="0" kern="1200" dirty="0">
                <a:solidFill>
                  <a:schemeClr val="tx1"/>
                </a:solidFill>
                <a:effectLst/>
                <a:latin typeface="+mn-lt"/>
                <a:ea typeface="+mn-ea"/>
                <a:cs typeface="+mn-cs"/>
              </a:rPr>
              <a:t>Neural networks will become more integrated into everyday life and more important in areas like medicine, robotics, and transportation.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they gain better reasoning abilities, they’ll drive the next generation of artificial intelligence. </a:t>
            </a:r>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13</a:t>
            </a:fld>
            <a:endParaRPr lang="en-US"/>
          </a:p>
        </p:txBody>
      </p:sp>
    </p:spTree>
    <p:extLst>
      <p:ext uri="{BB962C8B-B14F-4D97-AF65-F5344CB8AC3E}">
        <p14:creationId xmlns:p14="http://schemas.microsoft.com/office/powerpoint/2010/main" val="34274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To conclude, neural networks work by combining simple mathematical steps. </a:t>
            </a:r>
          </a:p>
          <a:p>
            <a:pPr rtl="0" fontAlgn="base"/>
            <a:r>
              <a:rPr lang="en-US" sz="1200" b="0" i="0" kern="1200" dirty="0">
                <a:solidFill>
                  <a:schemeClr val="tx1"/>
                </a:solidFill>
                <a:effectLst/>
                <a:latin typeface="+mn-lt"/>
                <a:ea typeface="+mn-ea"/>
                <a:cs typeface="+mn-cs"/>
              </a:rPr>
              <a:t>Through backpropagation, they learn from errors and become more accurate over time. </a:t>
            </a:r>
          </a:p>
          <a:p>
            <a:pPr rtl="0" fontAlgn="base"/>
            <a:r>
              <a:rPr lang="en-US" sz="1200" b="0" i="0" kern="1200" dirty="0">
                <a:solidFill>
                  <a:schemeClr val="tx1"/>
                </a:solidFill>
                <a:effectLst/>
                <a:latin typeface="+mn-lt"/>
                <a:ea typeface="+mn-ea"/>
                <a:cs typeface="+mn-cs"/>
              </a:rPr>
              <a:t>This combination of math and learning is what makes neural networks so powerful and so central to the future of AI.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Thank you all for watching my presentation, and I hope you enjoyed it. </a:t>
            </a:r>
          </a:p>
          <a:p>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14</a:t>
            </a:fld>
            <a:endParaRPr lang="en-US"/>
          </a:p>
        </p:txBody>
      </p:sp>
    </p:spTree>
    <p:extLst>
      <p:ext uri="{BB962C8B-B14F-4D97-AF65-F5344CB8AC3E}">
        <p14:creationId xmlns:p14="http://schemas.microsoft.com/office/powerpoint/2010/main" val="96533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 me explain what Machine learning is. Machine learning is a branch of artificial intelligence where computers learn from data instead of following fixed rules like a traditional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Traditional programs need a programmer to explain exactly what to do. However, a machine learning model, especially a neural network, looks at examples and figures out the patterns on its own.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 time, it improves because it keeps adjusting itself based on the data it sees. This makes machine learning useful for complex tasks like recognizing images or predicting trends. </a:t>
            </a:r>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2</a:t>
            </a:fld>
            <a:endParaRPr lang="en-US"/>
          </a:p>
        </p:txBody>
      </p:sp>
    </p:spTree>
    <p:extLst>
      <p:ext uri="{BB962C8B-B14F-4D97-AF65-F5344CB8AC3E}">
        <p14:creationId xmlns:p14="http://schemas.microsoft.com/office/powerpoint/2010/main" val="203624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is a neural network? To put it simply, a neural network is a computer system inspired by the brain. But, instead of biological cells, it uses mathematical functions called neurons. </a:t>
            </a:r>
          </a:p>
          <a:p>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Each neuron takes numbers in, performs a small calculation, and sends a result forward.</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network learns by adjusting numbers called weights. These weights control how strongly one neuron affects the next. When the network makes mistakes, it adjusts these weights, so it slowly becomes more accurate.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And as we add more layers of neurons, the network gains the ability to learn more abstract and complex patterns. </a:t>
            </a:r>
          </a:p>
          <a:p>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3</a:t>
            </a:fld>
            <a:endParaRPr lang="en-US"/>
          </a:p>
        </p:txBody>
      </p:sp>
    </p:spTree>
    <p:extLst>
      <p:ext uri="{BB962C8B-B14F-4D97-AF65-F5344CB8AC3E}">
        <p14:creationId xmlns:p14="http://schemas.microsoft.com/office/powerpoint/2010/main" val="411984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 basic neural network has three kinds of layers: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input layer, which receives data </a:t>
            </a:r>
          </a:p>
          <a:p>
            <a:pPr rtl="0" fontAlgn="base"/>
            <a:r>
              <a:rPr lang="en-US" sz="1200" b="0" i="0" kern="1200" dirty="0">
                <a:solidFill>
                  <a:schemeClr val="tx1"/>
                </a:solidFill>
                <a:effectLst/>
                <a:latin typeface="+mn-lt"/>
                <a:ea typeface="+mn-ea"/>
                <a:cs typeface="+mn-cs"/>
              </a:rPr>
              <a:t>One or more hidden layers, where the math happens </a:t>
            </a:r>
          </a:p>
          <a:p>
            <a:pPr rtl="0" fontAlgn="base"/>
            <a:r>
              <a:rPr lang="en-US" sz="1200" b="0" i="0" kern="1200" dirty="0">
                <a:solidFill>
                  <a:schemeClr val="tx1"/>
                </a:solidFill>
                <a:effectLst/>
                <a:latin typeface="+mn-lt"/>
                <a:ea typeface="+mn-ea"/>
                <a:cs typeface="+mn-cs"/>
              </a:rPr>
              <a:t>And, the output layer, which makes the final prediction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Mathematically, each layer does the same basic operation: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 takes the inputs, multiplies each input by a weight, adds a bias number, and then applies an activation function.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think of it as the Weighted sum equal to the  (input times weight) + bias for each neuron.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a neuron has multiple inputs, you add them all together.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weighted sum is often called ‘z’. Then an activation function processes that ‘z’ value, giving the neuron’s final output.</a:t>
            </a:r>
          </a:p>
          <a:p>
            <a:r>
              <a:rPr lang="en-US" sz="1200" b="0" i="0" kern="1200" dirty="0">
                <a:solidFill>
                  <a:schemeClr val="tx1"/>
                </a:solidFill>
                <a:effectLst/>
                <a:latin typeface="+mn-lt"/>
                <a:ea typeface="+mn-ea"/>
                <a:cs typeface="+mn-cs"/>
              </a:rPr>
              <a:t>Layer by layer, the data becomes more meaningful. </a:t>
            </a:r>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4</a:t>
            </a:fld>
            <a:endParaRPr lang="en-US"/>
          </a:p>
        </p:txBody>
      </p:sp>
    </p:spTree>
    <p:extLst>
      <p:ext uri="{BB962C8B-B14F-4D97-AF65-F5344CB8AC3E}">
        <p14:creationId xmlns:p14="http://schemas.microsoft.com/office/powerpoint/2010/main" val="278571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to get a better understanding of artificial neurons, let’s compare them to biological neurons.</a:t>
            </a:r>
          </a:p>
          <a:p>
            <a:r>
              <a:rPr lang="en-US" sz="1200" b="0" i="0" kern="1200" dirty="0">
                <a:solidFill>
                  <a:schemeClr val="tx1"/>
                </a:solidFill>
                <a:effectLst/>
                <a:latin typeface="+mn-lt"/>
                <a:ea typeface="+mn-ea"/>
                <a:cs typeface="+mn-cs"/>
              </a:rPr>
              <a:t>Biological neurons use dendrites, a soma, and an axon to receive and send signals. They communicate using electrical and chemical impulses and are excellent at dealing with uncertainty.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Artificial neurons imitate this in a simple way: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They take inputs, multiply by weights, add a bias, and then pass the result through an activation function. This emulates the behavior of a biological neuron.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 though this is far simpler than a real brain, it allows neural networks to perform very sophisticated tasks, especially when many neurons work together. </a:t>
            </a:r>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5</a:t>
            </a:fld>
            <a:endParaRPr lang="en-US"/>
          </a:p>
        </p:txBody>
      </p:sp>
    </p:spTree>
    <p:extLst>
      <p:ext uri="{BB962C8B-B14F-4D97-AF65-F5344CB8AC3E}">
        <p14:creationId xmlns:p14="http://schemas.microsoft.com/office/powerpoint/2010/main" val="100079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Let’s break down what’s actually happening inside a single artificial neuron. </a:t>
            </a:r>
          </a:p>
          <a:p>
            <a:pPr rtl="0" fontAlgn="base"/>
            <a:r>
              <a:rPr lang="en-US" sz="1200" b="0" i="0" kern="1200" dirty="0">
                <a:solidFill>
                  <a:schemeClr val="tx1"/>
                </a:solidFill>
                <a:effectLst/>
                <a:latin typeface="+mn-lt"/>
                <a:ea typeface="+mn-ea"/>
                <a:cs typeface="+mn-cs"/>
              </a:rPr>
              <a:t>The first step is something called the weighted sum. Each input is multiplied by a corresponding weight. You can think of the weights as to how important the network thinks each input is.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All those products get added together, and then we add a bias term, b. The bias helps shift the output, so the neuron isn’t forced to go through zero; it basically helps the model learn patterns more flexibly.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Once we have this value z, the neuron passes it through something called an activation function, written as f(z)</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step is important, because without it, the neuron would just behave like a linear equation. Activation functions introduce non-linearity, which is what lets neural networks learn complex patterns instead of just straight-line relationships.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So the final output of the neuron is: Output = f(z)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Putting this into words, the neuron is basically asking this question: </a:t>
            </a:r>
          </a:p>
          <a:p>
            <a:pPr rtl="0" fontAlgn="base"/>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“Given the inputs, the importance of each input, and the bias, what should my output be after applying a nonlinear transformation?”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This process happens in every neuron, in every layer, and all of them together allow the network to learn from data. </a:t>
            </a:r>
          </a:p>
          <a:p>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6</a:t>
            </a:fld>
            <a:endParaRPr lang="en-US"/>
          </a:p>
        </p:txBody>
      </p:sp>
    </p:spTree>
    <p:extLst>
      <p:ext uri="{BB962C8B-B14F-4D97-AF65-F5344CB8AC3E}">
        <p14:creationId xmlns:p14="http://schemas.microsoft.com/office/powerpoint/2010/main" val="145051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you might be wondering what activation functions are. Activation functions decide how a neuron reacts to the weighted sum.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Their purpose is to determine if a neuron should be activated based on the inputs. It decides if the information will be passed on to different layers, or if it should remain inactive.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types of activation functions I’d like to go over.</a:t>
            </a:r>
          </a:p>
          <a:p>
            <a:endParaRPr lang="en-US" dirty="0"/>
          </a:p>
        </p:txBody>
      </p:sp>
      <p:sp>
        <p:nvSpPr>
          <p:cNvPr id="4" name="Slide Number Placeholder 3"/>
          <p:cNvSpPr>
            <a:spLocks noGrp="1"/>
          </p:cNvSpPr>
          <p:nvPr>
            <p:ph type="sldNum" sz="quarter" idx="5"/>
          </p:nvPr>
        </p:nvSpPr>
        <p:spPr/>
        <p:txBody>
          <a:bodyPr/>
          <a:lstStyle/>
          <a:p>
            <a:fld id="{3494DCAC-D17E-44D5-A3B1-4C9133F7D8BA}" type="slidenum">
              <a:rPr lang="en-US" smtClean="0"/>
              <a:t>7</a:t>
            </a:fld>
            <a:endParaRPr lang="en-US"/>
          </a:p>
        </p:txBody>
      </p:sp>
    </p:spTree>
    <p:extLst>
      <p:ext uri="{BB962C8B-B14F-4D97-AF65-F5344CB8AC3E}">
        <p14:creationId xmlns:p14="http://schemas.microsoft.com/office/powerpoint/2010/main" val="58525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These two activation functions are ReLU, and Sigmoid functions.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ReLU stands for Rectified Linear Unit. Its math is extremely simple: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the number is negative, output zero.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it’s positive, output the number itself.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It is commonly chosen for hidden layers because of its quick computation and works well because of this efficiency, helping deep networks learn with ease.</a:t>
            </a:r>
          </a:p>
          <a:p>
            <a:pPr rtl="0" fontAlgn="base"/>
            <a:r>
              <a:rPr lang="en-US" sz="1200" b="0" i="0" kern="1200" dirty="0">
                <a:solidFill>
                  <a:schemeClr val="tx1"/>
                </a:solidFill>
                <a:effectLst/>
                <a:latin typeface="+mn-lt"/>
                <a:ea typeface="+mn-ea"/>
                <a:cs typeface="+mn-cs"/>
              </a:rPr>
              <a:t>As seen mathematically, ReLU of z equals the maximum of zero and z</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The sigmoid function is different.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 takes any number and transforms it into a value between 0 and 1, aiding in the program’s output for yes or no decisions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not commonly used in hidden layers, compared to ReLU. It can slow down learning in deep layers, so it’s usually used only in output layers. </a:t>
            </a:r>
          </a:p>
          <a:p>
            <a:pPr rtl="0" fontAlgn="base"/>
            <a:endParaRPr lang="en-US" sz="1200" b="0" i="0" kern="1200" dirty="0">
              <a:solidFill>
                <a:schemeClr val="tx1"/>
              </a:solidFill>
              <a:effectLst/>
              <a:latin typeface="+mn-lt"/>
              <a:ea typeface="+mn-ea"/>
              <a:cs typeface="+mn-cs"/>
            </a:endParaRPr>
          </a:p>
          <a:p>
            <a:pPr rtl="0" fontAlgn="base"/>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Mathematically, this can be seen 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 divided by 1 plus e raised to the power of negative z.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creates a smooth curve that’s perfect for probability-like outputs.</a:t>
            </a:r>
          </a:p>
        </p:txBody>
      </p:sp>
      <p:sp>
        <p:nvSpPr>
          <p:cNvPr id="4" name="Slide Number Placeholder 3"/>
          <p:cNvSpPr>
            <a:spLocks noGrp="1"/>
          </p:cNvSpPr>
          <p:nvPr>
            <p:ph type="sldNum" sz="quarter" idx="5"/>
          </p:nvPr>
        </p:nvSpPr>
        <p:spPr/>
        <p:txBody>
          <a:bodyPr/>
          <a:lstStyle/>
          <a:p>
            <a:fld id="{3494DCAC-D17E-44D5-A3B1-4C9133F7D8BA}" type="slidenum">
              <a:rPr lang="en-US" smtClean="0"/>
              <a:t>8</a:t>
            </a:fld>
            <a:endParaRPr lang="en-US"/>
          </a:p>
        </p:txBody>
      </p:sp>
    </p:spTree>
    <p:extLst>
      <p:ext uri="{BB962C8B-B14F-4D97-AF65-F5344CB8AC3E}">
        <p14:creationId xmlns:p14="http://schemas.microsoft.com/office/powerpoint/2010/main" val="207797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Here, we can visually see how each of these functions appear as graphs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Starting with the ReLU graph, you can see that all the values on the left side and the negative inputs are mapped to zero. That’s why the line stays flat at zero. </a:t>
            </a:r>
          </a:p>
          <a:p>
            <a:pPr rtl="0" fontAlgn="base"/>
            <a:r>
              <a:rPr lang="en-US" sz="1200" b="0" i="0" kern="1200" dirty="0">
                <a:solidFill>
                  <a:schemeClr val="tx1"/>
                </a:solidFill>
                <a:effectLst/>
                <a:latin typeface="+mn-lt"/>
                <a:ea typeface="+mn-ea"/>
                <a:cs typeface="+mn-cs"/>
              </a:rPr>
              <a:t>Then, once the input becomes positive, the graph turns into a straight diagonal line. So ReLU either outputs zero, or it outputs the input value itself if it’s positive. </a:t>
            </a:r>
          </a:p>
          <a:p>
            <a:pPr rtl="0" fontAlgn="base"/>
            <a:endParaRPr lang="en-US" sz="1200" b="0" i="0"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Now on the right, we have the sigmoid function. This one has an S-shaped curve. For very negative inputs, the output is close to zero. </a:t>
            </a:r>
          </a:p>
          <a:p>
            <a:pPr rtl="0" fontAlgn="base"/>
            <a:r>
              <a:rPr lang="en-US" sz="1200" b="0" i="0" kern="1200" dirty="0">
                <a:solidFill>
                  <a:schemeClr val="tx1"/>
                </a:solidFill>
                <a:effectLst/>
                <a:latin typeface="+mn-lt"/>
                <a:ea typeface="+mn-ea"/>
                <a:cs typeface="+mn-cs"/>
              </a:rPr>
              <a:t>For very positive inputs, the output levels off and approaches one. And in the middle, there is a smooth transition between zero and one. </a:t>
            </a:r>
          </a:p>
          <a:p>
            <a:pPr rtl="0" fontAlgn="base"/>
            <a:r>
              <a:rPr lang="en-US" sz="1200" b="0" i="0" kern="1200" dirty="0">
                <a:solidFill>
                  <a:schemeClr val="tx1"/>
                </a:solidFill>
                <a:effectLst/>
                <a:latin typeface="+mn-lt"/>
                <a:ea typeface="+mn-ea"/>
                <a:cs typeface="+mn-cs"/>
              </a:rPr>
              <a:t>This shape is why sigmoid is often used when we want a probability-like output. </a:t>
            </a:r>
          </a:p>
          <a:p>
            <a:pPr rtl="0" fontAlgn="base"/>
            <a:r>
              <a:rPr lang="en-US" sz="1200" b="0" i="0" kern="1200" dirty="0">
                <a:solidFill>
                  <a:schemeClr val="tx1"/>
                </a:solidFill>
                <a:effectLst/>
                <a:latin typeface="+mn-lt"/>
                <a:ea typeface="+mn-ea"/>
                <a:cs typeface="+mn-cs"/>
              </a:rPr>
              <a:t>So visually, ReLU looks like a sharp bend at zero and then a straight line, while sigmoid looks like a smooth S-curve that gently rises from zero to one </a:t>
            </a:r>
          </a:p>
        </p:txBody>
      </p:sp>
      <p:sp>
        <p:nvSpPr>
          <p:cNvPr id="4" name="Slide Number Placeholder 3"/>
          <p:cNvSpPr>
            <a:spLocks noGrp="1"/>
          </p:cNvSpPr>
          <p:nvPr>
            <p:ph type="sldNum" sz="quarter" idx="5"/>
          </p:nvPr>
        </p:nvSpPr>
        <p:spPr/>
        <p:txBody>
          <a:bodyPr/>
          <a:lstStyle/>
          <a:p>
            <a:fld id="{3494DCAC-D17E-44D5-A3B1-4C9133F7D8BA}" type="slidenum">
              <a:rPr lang="en-US" smtClean="0"/>
              <a:t>9</a:t>
            </a:fld>
            <a:endParaRPr lang="en-US"/>
          </a:p>
        </p:txBody>
      </p:sp>
    </p:spTree>
    <p:extLst>
      <p:ext uri="{BB962C8B-B14F-4D97-AF65-F5344CB8AC3E}">
        <p14:creationId xmlns:p14="http://schemas.microsoft.com/office/powerpoint/2010/main" val="429139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C4270120-CDFC-48DE-A6EA-6DEEDD0E436A}" type="datetimeFigureOut">
              <a:rPr lang="en-US" dirty="0"/>
              <a:t>12/6/2025</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428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2A1F5BA7-0A17-4D30-9B66-E29324151C73}" type="datetimeFigureOut">
              <a:rPr lang="en-US" dirty="0"/>
              <a:t>12/6/2025</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495121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76BEBB1B-D40A-4DB9-B3DE-BAAE675B83CD}" type="datetimeFigureOut">
              <a:rPr lang="en-US" dirty="0"/>
              <a:t>12/6/2025</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86432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A3C9FAAF-C467-4C93-8ECD-39AF5A14D498}" type="datetimeFigureOut">
              <a:rPr lang="en-US" dirty="0"/>
              <a:t>12/6/2025</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380790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E37E480-B2BA-4553-A144-61E7F75833ED}" type="datetimeFigureOut">
              <a:rPr lang="en-US" dirty="0"/>
              <a:t>12/6/2025</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421344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90E682A-6B53-4B08-AE4D-4C5E659103CC}" type="datetimeFigureOut">
              <a:rPr lang="en-US" dirty="0"/>
              <a:t>12/6/2025</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78058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7C69F0F6-BEBB-4894-ABB2-75C5CBE0DDB9}" type="datetimeFigureOut">
              <a:rPr lang="en-US" dirty="0"/>
              <a:t>12/6/2025</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42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8B3E9E5F-17D9-4A30-9DA3-64E46A6DF111}" type="datetimeFigureOut">
              <a:rPr lang="en-US" dirty="0"/>
              <a:t>12/6/2025</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406604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033AC5F0-3BC3-4718-BCCA-24B5655EC864}" type="datetimeFigureOut">
              <a:rPr lang="en-US" dirty="0"/>
              <a:t>12/6/2025</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4676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9EB8BD81-465B-40F2-9A54-9DF3B12AF598}" type="datetimeFigureOut">
              <a:rPr lang="en-US" dirty="0"/>
              <a:t>12/6/2025</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3324987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noChangeAspect="1"/>
          </p:cNvSpPr>
          <p:nvPr>
            <p:ph type="pic" idx="1"/>
          </p:nvPr>
        </p:nvSpPr>
        <p:spPr>
          <a:xfrm>
            <a:off x="5334001" y="762000"/>
            <a:ext cx="5333999" cy="5334000"/>
          </a:xfrm>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F04B3CEF-64EF-4C43-9530-8E9CBFD2CAD1}" type="datetimeFigureOut">
              <a:rPr lang="en-US" dirty="0"/>
              <a:t>12/6/2025</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18760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B70A3DFD-A535-46B2-84C1-61DC8B16A904}" type="datetimeFigureOut">
              <a:rPr lang="en-US" dirty="0"/>
              <a:t>12/6/2025</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196A61CA-0502-4EE4-9724-96EA822543E5}" type="slidenum">
              <a:rPr lang="en-US" dirty="0"/>
              <a:t>‹#›</a:t>
            </a:fld>
            <a:endParaRPr lang="en-US"/>
          </a:p>
        </p:txBody>
      </p:sp>
    </p:spTree>
    <p:extLst>
      <p:ext uri="{BB962C8B-B14F-4D97-AF65-F5344CB8AC3E}">
        <p14:creationId xmlns:p14="http://schemas.microsoft.com/office/powerpoint/2010/main" val="2043050861"/>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2" pos="3840">
          <p15:clr>
            <a:srgbClr val="F26B43"/>
          </p15:clr>
        </p15:guide>
        <p15:guide id="3" pos="7200">
          <p15:clr>
            <a:srgbClr val="F26B43"/>
          </p15:clr>
        </p15:guide>
        <p15:guide id="4" pos="6720">
          <p15:clr>
            <a:srgbClr val="F26B43"/>
          </p15:clr>
        </p15:guide>
        <p15:guide id="16" pos="480">
          <p15:clr>
            <a:srgbClr val="F26B43"/>
          </p15:clr>
        </p15:guide>
        <p15:guide id="23"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2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notesSlide" Target="../notesSlides/notesSlide11.xml"/><Relationship Id="rId9" Type="http://schemas.microsoft.com/office/2007/relationships/diagramDrawing" Target="../diagrams/drawing1.xml"/><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4.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uman brain nerve cells">
            <a:extLst>
              <a:ext uri="{FF2B5EF4-FFF2-40B4-BE49-F238E27FC236}">
                <a16:creationId xmlns:a16="http://schemas.microsoft.com/office/drawing/2014/main" id="{F9614D98-6918-1506-7566-34848DD49E12}"/>
              </a:ext>
            </a:extLst>
          </p:cNvPr>
          <p:cNvPicPr>
            <a:picLocks noChangeAspect="1"/>
          </p:cNvPicPr>
          <p:nvPr/>
        </p:nvPicPr>
        <p:blipFill>
          <a:blip r:embed="rId5"/>
          <a:srcRect t="12500" b="12500"/>
          <a:stretch>
            <a:fillRect/>
          </a:stretch>
        </p:blipFill>
        <p:spPr>
          <a:xfrm>
            <a:off x="-2" y="-4"/>
            <a:ext cx="12192001" cy="6858001"/>
          </a:xfrm>
          <a:prstGeom prst="rect">
            <a:avLst/>
          </a:prstGeom>
        </p:spPr>
      </p:pic>
      <p:sp>
        <p:nvSpPr>
          <p:cNvPr id="2" name="Title 1"/>
          <p:cNvSpPr>
            <a:spLocks noGrp="1"/>
          </p:cNvSpPr>
          <p:nvPr>
            <p:ph type="ctrTitle"/>
          </p:nvPr>
        </p:nvSpPr>
        <p:spPr>
          <a:xfrm>
            <a:off x="517870" y="978408"/>
            <a:ext cx="10226392" cy="1270029"/>
          </a:xfrm>
        </p:spPr>
        <p:txBody>
          <a:bodyPr anchor="t">
            <a:normAutofit fontScale="90000"/>
          </a:bodyPr>
          <a:lstStyle/>
          <a:p>
            <a:r>
              <a:rPr lang="en-US" sz="6000" dirty="0"/>
              <a:t>Machine Learning: The Process Behind Neural Networks</a:t>
            </a:r>
          </a:p>
        </p:txBody>
      </p:sp>
      <p:sp>
        <p:nvSpPr>
          <p:cNvPr id="3" name="Subtitle 2"/>
          <p:cNvSpPr>
            <a:spLocks noGrp="1"/>
          </p:cNvSpPr>
          <p:nvPr>
            <p:ph type="subTitle" idx="1"/>
          </p:nvPr>
        </p:nvSpPr>
        <p:spPr>
          <a:xfrm>
            <a:off x="7615825" y="4381073"/>
            <a:ext cx="4077326" cy="1828799"/>
          </a:xfrm>
        </p:spPr>
        <p:txBody>
          <a:bodyPr anchor="b">
            <a:normAutofit/>
          </a:bodyPr>
          <a:lstStyle/>
          <a:p>
            <a:r>
              <a:rPr lang="en-US" sz="2400" b="1" dirty="0"/>
              <a:t>CS 131 Fall 2025 Semester Project - Pierce</a:t>
            </a:r>
          </a:p>
          <a:p>
            <a:r>
              <a:rPr lang="en-US" sz="2400" i="0" dirty="0">
                <a:solidFill>
                  <a:srgbClr val="FFFFFF"/>
                </a:solidFill>
              </a:rPr>
              <a:t>Holly Bondra</a:t>
            </a:r>
          </a:p>
        </p:txBody>
      </p:sp>
      <p:pic>
        <p:nvPicPr>
          <p:cNvPr id="42" name="Audio 41">
            <a:hlinkClick r:id="" action="ppaction://media"/>
            <a:extLst>
              <a:ext uri="{FF2B5EF4-FFF2-40B4-BE49-F238E27FC236}">
                <a16:creationId xmlns:a16="http://schemas.microsoft.com/office/drawing/2014/main" id="{5685627D-BF80-D7A5-A572-C419BE188E9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137"/>
    </mc:Choice>
    <mc:Fallback>
      <p:transition spd="slow" advTm="18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B86D-9E6D-C612-E9FE-7180DC0EBACD}"/>
              </a:ext>
            </a:extLst>
          </p:cNvPr>
          <p:cNvSpPr>
            <a:spLocks noGrp="1"/>
          </p:cNvSpPr>
          <p:nvPr>
            <p:ph type="title"/>
          </p:nvPr>
        </p:nvSpPr>
        <p:spPr>
          <a:xfrm>
            <a:off x="1429566" y="1013411"/>
            <a:ext cx="9238434" cy="889592"/>
          </a:xfrm>
        </p:spPr>
        <p:txBody>
          <a:bodyPr anchor="b">
            <a:normAutofit/>
          </a:bodyPr>
          <a:lstStyle/>
          <a:p>
            <a:r>
              <a:rPr lang="en-US" sz="3600" dirty="0"/>
              <a:t>Backpropagation</a:t>
            </a:r>
          </a:p>
        </p:txBody>
      </p:sp>
      <p:pic>
        <p:nvPicPr>
          <p:cNvPr id="13" name="Picture 12" descr="Programming data on computer monitor">
            <a:extLst>
              <a:ext uri="{FF2B5EF4-FFF2-40B4-BE49-F238E27FC236}">
                <a16:creationId xmlns:a16="http://schemas.microsoft.com/office/drawing/2014/main" id="{B21471E5-199F-084B-9AB0-E098325C6C33}"/>
              </a:ext>
            </a:extLst>
          </p:cNvPr>
          <p:cNvPicPr>
            <a:picLocks noChangeAspect="1"/>
          </p:cNvPicPr>
          <p:nvPr/>
        </p:nvPicPr>
        <p:blipFill>
          <a:blip r:embed="rId5" cstate="print">
            <a:extLst>
              <a:ext uri="{28A0092B-C50C-407E-A947-70E740481C1C}">
                <a14:useLocalDpi xmlns:a14="http://schemas.microsoft.com/office/drawing/2010/main" val="0"/>
              </a:ext>
            </a:extLst>
          </a:blip>
          <a:srcRect l="24227" r="-1" b="-1"/>
          <a:stretch>
            <a:fillRect/>
          </a:stretch>
        </p:blipFill>
        <p:spPr>
          <a:xfrm>
            <a:off x="1429566" y="2135565"/>
            <a:ext cx="4495800" cy="3960435"/>
          </a:xfrm>
          <a:prstGeom prst="rect">
            <a:avLst/>
          </a:prstGeom>
          <a:noFill/>
        </p:spPr>
      </p:pic>
      <p:sp>
        <p:nvSpPr>
          <p:cNvPr id="3" name="Content Placeholder 2">
            <a:extLst>
              <a:ext uri="{FF2B5EF4-FFF2-40B4-BE49-F238E27FC236}">
                <a16:creationId xmlns:a16="http://schemas.microsoft.com/office/drawing/2014/main" id="{064445ED-36B3-9CDA-25AF-20A53AD8ACEF}"/>
              </a:ext>
            </a:extLst>
          </p:cNvPr>
          <p:cNvSpPr>
            <a:spLocks noGrp="1"/>
          </p:cNvSpPr>
          <p:nvPr>
            <p:ph sz="half" idx="2"/>
          </p:nvPr>
        </p:nvSpPr>
        <p:spPr>
          <a:xfrm>
            <a:off x="6172200" y="2135565"/>
            <a:ext cx="4495800" cy="3960435"/>
          </a:xfrm>
        </p:spPr>
        <p:txBody>
          <a:bodyPr>
            <a:normAutofit/>
          </a:bodyPr>
          <a:lstStyle/>
          <a:p>
            <a:r>
              <a:rPr lang="en-US" sz="2000" dirty="0"/>
              <a:t>The algorithm used to train neural networks</a:t>
            </a:r>
          </a:p>
          <a:p>
            <a:r>
              <a:rPr lang="en-US" sz="2000" dirty="0"/>
              <a:t>Measures the inaccuracy of the network’s prediction</a:t>
            </a:r>
          </a:p>
          <a:p>
            <a:r>
              <a:rPr lang="en-US" sz="2000" dirty="0"/>
              <a:t>Determines which weight caused errors</a:t>
            </a:r>
          </a:p>
          <a:p>
            <a:r>
              <a:rPr lang="en-US" sz="2000" dirty="0"/>
              <a:t>Adjusts the weight to reduce errors</a:t>
            </a:r>
          </a:p>
        </p:txBody>
      </p:sp>
      <p:sp>
        <p:nvSpPr>
          <p:cNvPr id="4" name="Date Placeholder 3">
            <a:extLst>
              <a:ext uri="{FF2B5EF4-FFF2-40B4-BE49-F238E27FC236}">
                <a16:creationId xmlns:a16="http://schemas.microsoft.com/office/drawing/2014/main" id="{F6EA50E6-5821-59A0-3E29-5ED382AF3127}"/>
              </a:ext>
            </a:extLst>
          </p:cNvPr>
          <p:cNvSpPr>
            <a:spLocks noGrp="1"/>
          </p:cNvSpPr>
          <p:nvPr>
            <p:ph type="dt" sz="half" idx="10"/>
          </p:nvPr>
        </p:nvSpPr>
        <p:spPr>
          <a:xfrm rot="5400000">
            <a:off x="10471087" y="4891318"/>
            <a:ext cx="2673295" cy="365125"/>
          </a:xfrm>
        </p:spPr>
        <p:txBody>
          <a:bodyPr anchor="ctr">
            <a:normAutofit/>
          </a:bodyPr>
          <a:lstStyle/>
          <a:p>
            <a:pPr>
              <a:spcAft>
                <a:spcPts val="600"/>
              </a:spcAft>
            </a:pPr>
            <a:fld id="{475E2CF0-0564-4FC9-BCF1-C2198DA89F3C}" type="datetime1">
              <a:rPr lang="en-US"/>
              <a:pPr>
                <a:spcAft>
                  <a:spcPts val="600"/>
                </a:spcAft>
              </a:pPr>
              <a:t>12/6/2025</a:t>
            </a:fld>
            <a:endParaRPr lang="en-US"/>
          </a:p>
        </p:txBody>
      </p:sp>
      <p:sp>
        <p:nvSpPr>
          <p:cNvPr id="5" name="Footer Placeholder 4">
            <a:extLst>
              <a:ext uri="{FF2B5EF4-FFF2-40B4-BE49-F238E27FC236}">
                <a16:creationId xmlns:a16="http://schemas.microsoft.com/office/drawing/2014/main" id="{E5A4CF90-DA9B-16A4-AB46-9791FFF3837C}"/>
              </a:ext>
            </a:extLst>
          </p:cNvPr>
          <p:cNvSpPr>
            <a:spLocks noGrp="1"/>
          </p:cNvSpPr>
          <p:nvPr>
            <p:ph type="ftr" sz="quarter" idx="11"/>
          </p:nvPr>
        </p:nvSpPr>
        <p:spPr>
          <a:xfrm rot="5400000">
            <a:off x="10473021" y="1609893"/>
            <a:ext cx="2669427" cy="365125"/>
          </a:xfrm>
        </p:spPr>
        <p:txBody>
          <a:bodyPr anchor="ctr">
            <a:normAutofit/>
          </a:bodyPr>
          <a:lstStyle/>
          <a:p>
            <a:pPr>
              <a:lnSpc>
                <a:spcPct val="90000"/>
              </a:lnSpc>
              <a:spcAft>
                <a:spcPts val="600"/>
              </a:spcAft>
            </a:pPr>
            <a:r>
              <a:rPr lang="en-US"/>
              <a:t>
              </a:t>
            </a:r>
          </a:p>
        </p:txBody>
      </p:sp>
      <p:sp>
        <p:nvSpPr>
          <p:cNvPr id="6" name="Slide Number Placeholder 5">
            <a:extLst>
              <a:ext uri="{FF2B5EF4-FFF2-40B4-BE49-F238E27FC236}">
                <a16:creationId xmlns:a16="http://schemas.microsoft.com/office/drawing/2014/main" id="{14401D97-B334-77B9-6144-E925D951F9FB}"/>
              </a:ext>
            </a:extLst>
          </p:cNvPr>
          <p:cNvSpPr>
            <a:spLocks noGrp="1"/>
          </p:cNvSpPr>
          <p:nvPr>
            <p:ph type="sldNum" sz="quarter" idx="12"/>
          </p:nvPr>
        </p:nvSpPr>
        <p:spPr>
          <a:xfrm>
            <a:off x="11492908" y="3219853"/>
            <a:ext cx="629653" cy="429830"/>
          </a:xfrm>
        </p:spPr>
        <p:txBody>
          <a:bodyPr anchor="ctr">
            <a:normAutofit/>
          </a:bodyPr>
          <a:lstStyle/>
          <a:p>
            <a:pPr>
              <a:spcAft>
                <a:spcPts val="600"/>
              </a:spcAft>
            </a:pPr>
            <a:fld id="{196A61CA-0502-4EE4-9724-96EA822543E5}" type="slidenum">
              <a:rPr lang="en-US" dirty="0"/>
              <a:pPr>
                <a:spcAft>
                  <a:spcPts val="600"/>
                </a:spcAft>
              </a:pPr>
              <a:t>10</a:t>
            </a:fld>
            <a:endParaRPr lang="en-US"/>
          </a:p>
        </p:txBody>
      </p:sp>
      <p:pic>
        <p:nvPicPr>
          <p:cNvPr id="36" name="Audio 35">
            <a:hlinkClick r:id="" action="ppaction://media"/>
            <a:extLst>
              <a:ext uri="{FF2B5EF4-FFF2-40B4-BE49-F238E27FC236}">
                <a16:creationId xmlns:a16="http://schemas.microsoft.com/office/drawing/2014/main" id="{27640EBF-E516-B5E7-F34E-5D7834F5ED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8506313"/>
      </p:ext>
    </p:extLst>
  </p:cSld>
  <p:clrMapOvr>
    <a:masterClrMapping/>
  </p:clrMapOvr>
  <mc:AlternateContent xmlns:mc="http://schemas.openxmlformats.org/markup-compatibility/2006">
    <mc:Choice xmlns:p14="http://schemas.microsoft.com/office/powerpoint/2010/main" Requires="p14">
      <p:transition spd="slow" p14:dur="2000" advTm="23679"/>
    </mc:Choice>
    <mc:Fallback>
      <p:transition spd="slow" advTm="23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31A1D57-3BCA-246E-FF53-23328A7A19F4}"/>
              </a:ext>
            </a:extLst>
          </p:cNvPr>
          <p:cNvSpPr>
            <a:spLocks noGrp="1"/>
          </p:cNvSpPr>
          <p:nvPr>
            <p:ph type="title"/>
          </p:nvPr>
        </p:nvSpPr>
        <p:spPr>
          <a:xfrm>
            <a:off x="1429566" y="1045445"/>
            <a:ext cx="9238434" cy="857559"/>
          </a:xfrm>
        </p:spPr>
        <p:txBody>
          <a:bodyPr anchor="b">
            <a:normAutofit/>
          </a:bodyPr>
          <a:lstStyle/>
          <a:p>
            <a:r>
              <a:rPr lang="en-US" sz="3600" dirty="0"/>
              <a:t>Backpropagation</a:t>
            </a:r>
          </a:p>
        </p:txBody>
      </p:sp>
      <p:sp>
        <p:nvSpPr>
          <p:cNvPr id="5" name="Date Placeholder 4">
            <a:extLst>
              <a:ext uri="{FF2B5EF4-FFF2-40B4-BE49-F238E27FC236}">
                <a16:creationId xmlns:a16="http://schemas.microsoft.com/office/drawing/2014/main" id="{032E15DA-0FBF-7EED-A2F7-4AB906E9D47F}"/>
              </a:ext>
            </a:extLst>
          </p:cNvPr>
          <p:cNvSpPr>
            <a:spLocks noGrp="1"/>
          </p:cNvSpPr>
          <p:nvPr>
            <p:ph type="dt" sz="half" idx="10"/>
          </p:nvPr>
        </p:nvSpPr>
        <p:spPr>
          <a:xfrm rot="5400000">
            <a:off x="10471087" y="4891318"/>
            <a:ext cx="2673295" cy="365125"/>
          </a:xfrm>
        </p:spPr>
        <p:txBody>
          <a:bodyPr anchor="ctr">
            <a:normAutofit/>
          </a:bodyPr>
          <a:lstStyle/>
          <a:p>
            <a:pPr>
              <a:spcAft>
                <a:spcPts val="600"/>
              </a:spcAft>
            </a:pPr>
            <a:fld id="{ED75BB50-2C8B-46D4-B871-391267C7B98D}" type="datetime1">
              <a:rPr lang="en-US" smtClean="0"/>
              <a:pPr>
                <a:spcAft>
                  <a:spcPts val="600"/>
                </a:spcAft>
              </a:pPr>
              <a:t>12/6/2025</a:t>
            </a:fld>
            <a:endParaRPr lang="en-US"/>
          </a:p>
        </p:txBody>
      </p:sp>
      <p:sp>
        <p:nvSpPr>
          <p:cNvPr id="6" name="Footer Placeholder 5">
            <a:extLst>
              <a:ext uri="{FF2B5EF4-FFF2-40B4-BE49-F238E27FC236}">
                <a16:creationId xmlns:a16="http://schemas.microsoft.com/office/drawing/2014/main" id="{072D04E1-5F91-82E3-7630-182DD51B32FB}"/>
              </a:ext>
            </a:extLst>
          </p:cNvPr>
          <p:cNvSpPr>
            <a:spLocks noGrp="1"/>
          </p:cNvSpPr>
          <p:nvPr>
            <p:ph type="ftr" sz="quarter" idx="11"/>
          </p:nvPr>
        </p:nvSpPr>
        <p:spPr>
          <a:xfrm rot="5400000">
            <a:off x="10473021" y="1609893"/>
            <a:ext cx="2669427" cy="365125"/>
          </a:xfrm>
        </p:spPr>
        <p:txBody>
          <a:bodyPr anchor="ctr">
            <a:normAutofit/>
          </a:bodyPr>
          <a:lstStyle/>
          <a:p>
            <a:pPr>
              <a:lnSpc>
                <a:spcPct val="90000"/>
              </a:lnSpc>
              <a:spcAft>
                <a:spcPts val="600"/>
              </a:spcAft>
            </a:pPr>
            <a:r>
              <a:rPr lang="en-US" dirty="0"/>
              <a:t>
              </a:t>
            </a:r>
          </a:p>
        </p:txBody>
      </p:sp>
      <p:sp>
        <p:nvSpPr>
          <p:cNvPr id="7" name="Slide Number Placeholder 6">
            <a:extLst>
              <a:ext uri="{FF2B5EF4-FFF2-40B4-BE49-F238E27FC236}">
                <a16:creationId xmlns:a16="http://schemas.microsoft.com/office/drawing/2014/main" id="{DF3A2995-CB54-756D-381C-8617D121E510}"/>
              </a:ext>
            </a:extLst>
          </p:cNvPr>
          <p:cNvSpPr>
            <a:spLocks noGrp="1"/>
          </p:cNvSpPr>
          <p:nvPr>
            <p:ph type="sldNum" sz="quarter" idx="12"/>
          </p:nvPr>
        </p:nvSpPr>
        <p:spPr>
          <a:xfrm>
            <a:off x="11492908" y="3219853"/>
            <a:ext cx="629653" cy="429830"/>
          </a:xfrm>
        </p:spPr>
        <p:txBody>
          <a:bodyPr anchor="ctr">
            <a:normAutofit/>
          </a:bodyPr>
          <a:lstStyle/>
          <a:p>
            <a:pPr>
              <a:spcAft>
                <a:spcPts val="600"/>
              </a:spcAft>
            </a:pPr>
            <a:fld id="{196A61CA-0502-4EE4-9724-96EA822543E5}" type="slidenum">
              <a:rPr lang="en-US" smtClean="0"/>
              <a:pPr>
                <a:spcAft>
                  <a:spcPts val="600"/>
                </a:spcAft>
              </a:pPr>
              <a:t>11</a:t>
            </a:fld>
            <a:endParaRPr lang="en-US"/>
          </a:p>
        </p:txBody>
      </p:sp>
      <p:graphicFrame>
        <p:nvGraphicFramePr>
          <p:cNvPr id="11" name="Content Placeholder 8">
            <a:extLst>
              <a:ext uri="{FF2B5EF4-FFF2-40B4-BE49-F238E27FC236}">
                <a16:creationId xmlns:a16="http://schemas.microsoft.com/office/drawing/2014/main" id="{C29F1DD2-1B3B-391D-FCB3-84832D6B6CFD}"/>
              </a:ext>
            </a:extLst>
          </p:cNvPr>
          <p:cNvGraphicFramePr>
            <a:graphicFrameLocks noGrp="1"/>
          </p:cNvGraphicFramePr>
          <p:nvPr>
            <p:ph idx="1"/>
            <p:extLst>
              <p:ext uri="{D42A27DB-BD31-4B8C-83A1-F6EECF244321}">
                <p14:modId xmlns:p14="http://schemas.microsoft.com/office/powerpoint/2010/main" val="1879498893"/>
              </p:ext>
            </p:extLst>
          </p:nvPr>
        </p:nvGraphicFramePr>
        <p:xfrm>
          <a:off x="1429566" y="2286000"/>
          <a:ext cx="9238434" cy="381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89272B3-4E6F-7501-FDB2-F6B54DB17281}"/>
                  </a:ext>
                </a:extLst>
              </p:cNvPr>
              <p:cNvSpPr txBox="1"/>
              <p:nvPr/>
            </p:nvSpPr>
            <p:spPr>
              <a:xfrm>
                <a:off x="6483782" y="3257781"/>
                <a:ext cx="3183692" cy="78380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𝑡𝑟𝑢𝑒</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𝑝𝑟𝑒𝑑</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p>
            </p:txBody>
          </p:sp>
        </mc:Choice>
        <mc:Fallback>
          <p:sp>
            <p:nvSpPr>
              <p:cNvPr id="10" name="TextBox 9">
                <a:extLst>
                  <a:ext uri="{FF2B5EF4-FFF2-40B4-BE49-F238E27FC236}">
                    <a16:creationId xmlns:a16="http://schemas.microsoft.com/office/drawing/2014/main" id="{E89272B3-4E6F-7501-FDB2-F6B54DB17281}"/>
                  </a:ext>
                </a:extLst>
              </p:cNvPr>
              <p:cNvSpPr txBox="1">
                <a:spLocks noRot="1" noChangeAspect="1" noMove="1" noResize="1" noEditPoints="1" noAdjustHandles="1" noChangeArrowheads="1" noChangeShapeType="1" noTextEdit="1"/>
              </p:cNvSpPr>
              <p:nvPr/>
            </p:nvSpPr>
            <p:spPr>
              <a:xfrm>
                <a:off x="6483782" y="3257781"/>
                <a:ext cx="3183692" cy="78380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B988203-75F1-72A9-7416-A1FE9FA35589}"/>
                  </a:ext>
                </a:extLst>
              </p:cNvPr>
              <p:cNvSpPr txBox="1"/>
              <p:nvPr/>
            </p:nvSpPr>
            <p:spPr>
              <a:xfrm>
                <a:off x="4668522" y="2468546"/>
                <a:ext cx="609391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𝑂𝑢𝑡𝑝𝑢𝑡</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oMath>
                  </m:oMathPara>
                </a14:m>
                <a:endParaRPr lang="en-US" sz="2400" dirty="0"/>
              </a:p>
            </p:txBody>
          </p:sp>
        </mc:Choice>
        <mc:Fallback>
          <p:sp>
            <p:nvSpPr>
              <p:cNvPr id="13" name="TextBox 12">
                <a:extLst>
                  <a:ext uri="{FF2B5EF4-FFF2-40B4-BE49-F238E27FC236}">
                    <a16:creationId xmlns:a16="http://schemas.microsoft.com/office/drawing/2014/main" id="{FB988203-75F1-72A9-7416-A1FE9FA35589}"/>
                  </a:ext>
                </a:extLst>
              </p:cNvPr>
              <p:cNvSpPr txBox="1">
                <a:spLocks noRot="1" noChangeAspect="1" noMove="1" noResize="1" noEditPoints="1" noAdjustHandles="1" noChangeArrowheads="1" noChangeShapeType="1" noTextEdit="1"/>
              </p:cNvSpPr>
              <p:nvPr/>
            </p:nvSpPr>
            <p:spPr>
              <a:xfrm>
                <a:off x="4668522" y="2468546"/>
                <a:ext cx="6093912" cy="461665"/>
              </a:xfrm>
              <a:prstGeom prst="rect">
                <a:avLst/>
              </a:prstGeom>
              <a:blipFill>
                <a:blip r:embed="rId11"/>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F1FB130-CC53-F3ED-6E58-94A14E9EC701}"/>
                  </a:ext>
                </a:extLst>
              </p:cNvPr>
              <p:cNvSpPr txBox="1"/>
              <p:nvPr/>
            </p:nvSpPr>
            <p:spPr>
              <a:xfrm>
                <a:off x="4273463" y="4339233"/>
                <a:ext cx="6093912"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Sub>
                        </m:den>
                      </m:f>
                    </m:oMath>
                  </m:oMathPara>
                </a14:m>
                <a:endParaRPr lang="en-US" sz="2300" dirty="0"/>
              </a:p>
            </p:txBody>
          </p:sp>
        </mc:Choice>
        <mc:Fallback>
          <p:sp>
            <p:nvSpPr>
              <p:cNvPr id="15" name="TextBox 14">
                <a:extLst>
                  <a:ext uri="{FF2B5EF4-FFF2-40B4-BE49-F238E27FC236}">
                    <a16:creationId xmlns:a16="http://schemas.microsoft.com/office/drawing/2014/main" id="{6F1FB130-CC53-F3ED-6E58-94A14E9EC701}"/>
                  </a:ext>
                </a:extLst>
              </p:cNvPr>
              <p:cNvSpPr txBox="1">
                <a:spLocks noRot="1" noChangeAspect="1" noMove="1" noResize="1" noEditPoints="1" noAdjustHandles="1" noChangeArrowheads="1" noChangeShapeType="1" noTextEdit="1"/>
              </p:cNvSpPr>
              <p:nvPr/>
            </p:nvSpPr>
            <p:spPr>
              <a:xfrm>
                <a:off x="4273463" y="4339233"/>
                <a:ext cx="6093912" cy="72955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DD51321-0D3D-6FA4-B633-F14174AABB3D}"/>
                  </a:ext>
                </a:extLst>
              </p:cNvPr>
              <p:cNvSpPr txBox="1"/>
              <p:nvPr/>
            </p:nvSpPr>
            <p:spPr>
              <a:xfrm>
                <a:off x="4111667" y="5365259"/>
                <a:ext cx="6093912" cy="729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sub>
                          </m:sSub>
                        </m:den>
                      </m:f>
                    </m:oMath>
                  </m:oMathPara>
                </a14:m>
                <a:endParaRPr lang="en-US" sz="2000" dirty="0"/>
              </a:p>
            </p:txBody>
          </p:sp>
        </mc:Choice>
        <mc:Fallback>
          <p:sp>
            <p:nvSpPr>
              <p:cNvPr id="17" name="TextBox 16">
                <a:extLst>
                  <a:ext uri="{FF2B5EF4-FFF2-40B4-BE49-F238E27FC236}">
                    <a16:creationId xmlns:a16="http://schemas.microsoft.com/office/drawing/2014/main" id="{0DD51321-0D3D-6FA4-B633-F14174AABB3D}"/>
                  </a:ext>
                </a:extLst>
              </p:cNvPr>
              <p:cNvSpPr txBox="1">
                <a:spLocks noRot="1" noChangeAspect="1" noMove="1" noResize="1" noEditPoints="1" noAdjustHandles="1" noChangeArrowheads="1" noChangeShapeType="1" noTextEdit="1"/>
              </p:cNvSpPr>
              <p:nvPr/>
            </p:nvSpPr>
            <p:spPr>
              <a:xfrm>
                <a:off x="4111667" y="5365259"/>
                <a:ext cx="6093912" cy="729559"/>
              </a:xfrm>
              <a:prstGeom prst="rect">
                <a:avLst/>
              </a:prstGeom>
              <a:blipFill>
                <a:blip r:embed="rId13"/>
                <a:stretch>
                  <a:fillRect/>
                </a:stretch>
              </a:blipFill>
            </p:spPr>
            <p:txBody>
              <a:bodyPr/>
              <a:lstStyle/>
              <a:p>
                <a:r>
                  <a:rPr lang="en-US">
                    <a:noFill/>
                  </a:rPr>
                  <a:t> </a:t>
                </a:r>
              </a:p>
            </p:txBody>
          </p:sp>
        </mc:Fallback>
      </mc:AlternateContent>
      <p:pic>
        <p:nvPicPr>
          <p:cNvPr id="29" name="Audio 28">
            <a:hlinkClick r:id="" action="ppaction://media"/>
            <a:extLst>
              <a:ext uri="{FF2B5EF4-FFF2-40B4-BE49-F238E27FC236}">
                <a16:creationId xmlns:a16="http://schemas.microsoft.com/office/drawing/2014/main" id="{50FCC395-2B6B-0780-99FD-92C2493C5DF1}"/>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9564709"/>
      </p:ext>
    </p:extLst>
  </p:cSld>
  <p:clrMapOvr>
    <a:masterClrMapping/>
  </p:clrMapOvr>
  <mc:AlternateContent xmlns:mc="http://schemas.openxmlformats.org/markup-compatibility/2006">
    <mc:Choice xmlns:p14="http://schemas.microsoft.com/office/powerpoint/2010/main" Requires="p14">
      <p:transition spd="slow" p14:dur="2000" advTm="112602"/>
    </mc:Choice>
    <mc:Fallback>
      <p:transition spd="slow" advTm="112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42196-12F5-DF96-0260-8F48F3972C0B}"/>
              </a:ext>
            </a:extLst>
          </p:cNvPr>
          <p:cNvSpPr>
            <a:spLocks noGrp="1"/>
          </p:cNvSpPr>
          <p:nvPr>
            <p:ph type="title"/>
          </p:nvPr>
        </p:nvSpPr>
        <p:spPr>
          <a:xfrm>
            <a:off x="1429565" y="1045445"/>
            <a:ext cx="10321447" cy="857559"/>
          </a:xfrm>
        </p:spPr>
        <p:txBody>
          <a:bodyPr/>
          <a:lstStyle/>
          <a:p>
            <a:r>
              <a:rPr lang="en-US" sz="3600" dirty="0"/>
              <a:t>Why are neural networks important?</a:t>
            </a:r>
          </a:p>
        </p:txBody>
      </p:sp>
      <p:sp>
        <p:nvSpPr>
          <p:cNvPr id="3" name="Content Placeholder 2">
            <a:extLst>
              <a:ext uri="{FF2B5EF4-FFF2-40B4-BE49-F238E27FC236}">
                <a16:creationId xmlns:a16="http://schemas.microsoft.com/office/drawing/2014/main" id="{74F85D65-7AEA-D4C9-1065-EC64749D4206}"/>
              </a:ext>
            </a:extLst>
          </p:cNvPr>
          <p:cNvSpPr>
            <a:spLocks noGrp="1"/>
          </p:cNvSpPr>
          <p:nvPr>
            <p:ph idx="1"/>
          </p:nvPr>
        </p:nvSpPr>
        <p:spPr/>
        <p:txBody>
          <a:bodyPr>
            <a:normAutofit/>
          </a:bodyPr>
          <a:lstStyle/>
          <a:p>
            <a:r>
              <a:rPr lang="en-US" sz="2400" dirty="0"/>
              <a:t>Allow machines to learn from data</a:t>
            </a:r>
          </a:p>
          <a:p>
            <a:r>
              <a:rPr lang="en-US" sz="2400" dirty="0"/>
              <a:t>Solve problems too complex for traditional programming</a:t>
            </a:r>
          </a:p>
          <a:p>
            <a:r>
              <a:rPr lang="en-US" sz="2400" dirty="0"/>
              <a:t>Lead breakthroughs for pattern recognition</a:t>
            </a:r>
          </a:p>
          <a:p>
            <a:r>
              <a:rPr lang="en-US" sz="2400" dirty="0"/>
              <a:t>Enable automation</a:t>
            </a:r>
          </a:p>
          <a:p>
            <a:r>
              <a:rPr lang="en-US" sz="2400" dirty="0"/>
              <a:t>Power modern artificial intelligence</a:t>
            </a:r>
          </a:p>
        </p:txBody>
      </p:sp>
      <p:sp>
        <p:nvSpPr>
          <p:cNvPr id="4" name="Date Placeholder 3">
            <a:extLst>
              <a:ext uri="{FF2B5EF4-FFF2-40B4-BE49-F238E27FC236}">
                <a16:creationId xmlns:a16="http://schemas.microsoft.com/office/drawing/2014/main" id="{EF36C48E-FD7A-AF45-F825-74521F46B1A0}"/>
              </a:ext>
            </a:extLst>
          </p:cNvPr>
          <p:cNvSpPr>
            <a:spLocks noGrp="1"/>
          </p:cNvSpPr>
          <p:nvPr>
            <p:ph type="dt" sz="half" idx="10"/>
          </p:nvPr>
        </p:nvSpPr>
        <p:spPr/>
        <p:txBody>
          <a:bodyPr/>
          <a:lstStyle/>
          <a:p>
            <a:fld id="{2CB913F6-E1E8-4ABB-B974-9F5144D8F17A}" type="datetime1">
              <a:rPr lang="en-US"/>
              <a:t>12/6/2025</a:t>
            </a:fld>
            <a:endParaRPr lang="en-US"/>
          </a:p>
        </p:txBody>
      </p:sp>
      <p:sp>
        <p:nvSpPr>
          <p:cNvPr id="5" name="Footer Placeholder 4">
            <a:extLst>
              <a:ext uri="{FF2B5EF4-FFF2-40B4-BE49-F238E27FC236}">
                <a16:creationId xmlns:a16="http://schemas.microsoft.com/office/drawing/2014/main" id="{845977DD-EAD1-28A4-D920-79614FFFC1E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DC34619-2655-B43F-A5CB-73C434B0D4D7}"/>
              </a:ext>
            </a:extLst>
          </p:cNvPr>
          <p:cNvSpPr>
            <a:spLocks noGrp="1"/>
          </p:cNvSpPr>
          <p:nvPr>
            <p:ph type="sldNum" sz="quarter" idx="12"/>
          </p:nvPr>
        </p:nvSpPr>
        <p:spPr/>
        <p:txBody>
          <a:bodyPr/>
          <a:lstStyle/>
          <a:p>
            <a:fld id="{196A61CA-0502-4EE4-9724-96EA822543E5}" type="slidenum">
              <a:rPr lang="en-US" dirty="0"/>
              <a:t>12</a:t>
            </a:fld>
            <a:endParaRPr lang="en-US"/>
          </a:p>
        </p:txBody>
      </p:sp>
      <p:pic>
        <p:nvPicPr>
          <p:cNvPr id="24" name="Audio 23">
            <a:hlinkClick r:id="" action="ppaction://media"/>
            <a:extLst>
              <a:ext uri="{FF2B5EF4-FFF2-40B4-BE49-F238E27FC236}">
                <a16:creationId xmlns:a16="http://schemas.microsoft.com/office/drawing/2014/main" id="{70B540BC-73DB-E2E8-1AFB-F776A552F2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5613278"/>
      </p:ext>
    </p:extLst>
  </p:cSld>
  <p:clrMapOvr>
    <a:masterClrMapping/>
  </p:clrMapOvr>
  <mc:AlternateContent xmlns:mc="http://schemas.openxmlformats.org/markup-compatibility/2006">
    <mc:Choice xmlns:p14="http://schemas.microsoft.com/office/powerpoint/2010/main" Requires="p14">
      <p:transition spd="slow" p14:dur="2000" advTm="37056"/>
    </mc:Choice>
    <mc:Fallback>
      <p:transition spd="slow" advTm="3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05CF-ADC8-A0D5-6655-1E175D000697}"/>
              </a:ext>
            </a:extLst>
          </p:cNvPr>
          <p:cNvSpPr>
            <a:spLocks noGrp="1"/>
          </p:cNvSpPr>
          <p:nvPr>
            <p:ph type="title"/>
          </p:nvPr>
        </p:nvSpPr>
        <p:spPr>
          <a:xfrm>
            <a:off x="1429566" y="1013411"/>
            <a:ext cx="9238434" cy="889592"/>
          </a:xfrm>
        </p:spPr>
        <p:txBody>
          <a:bodyPr anchor="b">
            <a:normAutofit/>
          </a:bodyPr>
          <a:lstStyle/>
          <a:p>
            <a:r>
              <a:rPr lang="en-US" sz="3600" dirty="0"/>
              <a:t>The Future of Neural Networks</a:t>
            </a:r>
          </a:p>
        </p:txBody>
      </p:sp>
      <p:sp>
        <p:nvSpPr>
          <p:cNvPr id="3" name="Content Placeholder 2">
            <a:extLst>
              <a:ext uri="{FF2B5EF4-FFF2-40B4-BE49-F238E27FC236}">
                <a16:creationId xmlns:a16="http://schemas.microsoft.com/office/drawing/2014/main" id="{63170CFF-9D43-91E2-41F7-218AC705B168}"/>
              </a:ext>
            </a:extLst>
          </p:cNvPr>
          <p:cNvSpPr>
            <a:spLocks noGrp="1"/>
          </p:cNvSpPr>
          <p:nvPr>
            <p:ph sz="half" idx="1"/>
          </p:nvPr>
        </p:nvSpPr>
        <p:spPr>
          <a:xfrm>
            <a:off x="1429566" y="2135565"/>
            <a:ext cx="4495800" cy="3960435"/>
          </a:xfrm>
        </p:spPr>
        <p:txBody>
          <a:bodyPr vert="horz" lIns="91440" tIns="45720" rIns="91440" bIns="45720" rtlCol="0">
            <a:normAutofit lnSpcReduction="10000"/>
          </a:bodyPr>
          <a:lstStyle/>
          <a:p>
            <a:r>
              <a:rPr lang="en-US" sz="2400" dirty="0"/>
              <a:t>More efficient models that learn faster and use less computing power</a:t>
            </a:r>
          </a:p>
          <a:p>
            <a:r>
              <a:rPr lang="en-US" sz="2400" dirty="0"/>
              <a:t>Deeper integration into daily life</a:t>
            </a:r>
          </a:p>
          <a:p>
            <a:r>
              <a:rPr lang="en-US" sz="2400" dirty="0"/>
              <a:t>Smarter automation in medicine, transportation, and robotics</a:t>
            </a:r>
          </a:p>
        </p:txBody>
      </p:sp>
      <p:pic>
        <p:nvPicPr>
          <p:cNvPr id="8" name="Picture 7" descr="Brain model with LED lights">
            <a:extLst>
              <a:ext uri="{FF2B5EF4-FFF2-40B4-BE49-F238E27FC236}">
                <a16:creationId xmlns:a16="http://schemas.microsoft.com/office/drawing/2014/main" id="{C28EF704-9F18-4E16-A164-5B98E8723546}"/>
              </a:ext>
            </a:extLst>
          </p:cNvPr>
          <p:cNvPicPr>
            <a:picLocks noChangeAspect="1"/>
          </p:cNvPicPr>
          <p:nvPr/>
        </p:nvPicPr>
        <p:blipFill>
          <a:blip r:embed="rId5" cstate="print">
            <a:extLst>
              <a:ext uri="{28A0092B-C50C-407E-A947-70E740481C1C}">
                <a14:useLocalDpi xmlns:a14="http://schemas.microsoft.com/office/drawing/2010/main" val="0"/>
              </a:ext>
            </a:extLst>
          </a:blip>
          <a:srcRect l="6602" r="8257" b="-3"/>
          <a:stretch>
            <a:fillRect/>
          </a:stretch>
        </p:blipFill>
        <p:spPr>
          <a:xfrm>
            <a:off x="6172200" y="2135565"/>
            <a:ext cx="4495800" cy="3960435"/>
          </a:xfrm>
          <a:prstGeom prst="rect">
            <a:avLst/>
          </a:prstGeom>
          <a:noFill/>
        </p:spPr>
      </p:pic>
      <p:sp>
        <p:nvSpPr>
          <p:cNvPr id="4" name="Date Placeholder 3">
            <a:extLst>
              <a:ext uri="{FF2B5EF4-FFF2-40B4-BE49-F238E27FC236}">
                <a16:creationId xmlns:a16="http://schemas.microsoft.com/office/drawing/2014/main" id="{2D8DAB5B-F753-9154-1701-1797A127BDC8}"/>
              </a:ext>
            </a:extLst>
          </p:cNvPr>
          <p:cNvSpPr>
            <a:spLocks noGrp="1"/>
          </p:cNvSpPr>
          <p:nvPr>
            <p:ph type="dt" sz="half" idx="10"/>
          </p:nvPr>
        </p:nvSpPr>
        <p:spPr>
          <a:xfrm rot="5400000">
            <a:off x="10471087" y="4891318"/>
            <a:ext cx="2673295" cy="365125"/>
          </a:xfrm>
        </p:spPr>
        <p:txBody>
          <a:bodyPr anchor="ctr">
            <a:normAutofit/>
          </a:bodyPr>
          <a:lstStyle/>
          <a:p>
            <a:pPr>
              <a:spcAft>
                <a:spcPts val="600"/>
              </a:spcAft>
            </a:pPr>
            <a:fld id="{6C79B43C-F277-436D-A119-13E9A9C8FAB5}" type="datetime1">
              <a:rPr lang="en-US" smtClean="0"/>
              <a:pPr>
                <a:spcAft>
                  <a:spcPts val="600"/>
                </a:spcAft>
              </a:pPr>
              <a:t>12/6/2025</a:t>
            </a:fld>
            <a:endParaRPr lang="en-US"/>
          </a:p>
        </p:txBody>
      </p:sp>
      <p:sp>
        <p:nvSpPr>
          <p:cNvPr id="5" name="Footer Placeholder 4">
            <a:extLst>
              <a:ext uri="{FF2B5EF4-FFF2-40B4-BE49-F238E27FC236}">
                <a16:creationId xmlns:a16="http://schemas.microsoft.com/office/drawing/2014/main" id="{12F3FCDF-EF6E-F190-D105-D48FA3904054}"/>
              </a:ext>
            </a:extLst>
          </p:cNvPr>
          <p:cNvSpPr>
            <a:spLocks noGrp="1"/>
          </p:cNvSpPr>
          <p:nvPr>
            <p:ph type="ftr" sz="quarter" idx="11"/>
          </p:nvPr>
        </p:nvSpPr>
        <p:spPr>
          <a:xfrm rot="5400000">
            <a:off x="10473021" y="1609893"/>
            <a:ext cx="2669427" cy="365125"/>
          </a:xfrm>
        </p:spPr>
        <p:txBody>
          <a:bodyPr anchor="ctr">
            <a:normAutofit/>
          </a:bodyPr>
          <a:lstStyle/>
          <a:p>
            <a:pPr>
              <a:lnSpc>
                <a:spcPct val="90000"/>
              </a:lnSpc>
              <a:spcAft>
                <a:spcPts val="600"/>
              </a:spcAft>
            </a:pPr>
            <a:r>
              <a:rPr lang="en-US"/>
              <a:t>
              </a:t>
            </a:r>
          </a:p>
        </p:txBody>
      </p:sp>
      <p:sp>
        <p:nvSpPr>
          <p:cNvPr id="6" name="Slide Number Placeholder 5">
            <a:extLst>
              <a:ext uri="{FF2B5EF4-FFF2-40B4-BE49-F238E27FC236}">
                <a16:creationId xmlns:a16="http://schemas.microsoft.com/office/drawing/2014/main" id="{3F04A45C-AFA3-CD00-5FF1-1C811CE50266}"/>
              </a:ext>
            </a:extLst>
          </p:cNvPr>
          <p:cNvSpPr>
            <a:spLocks noGrp="1"/>
          </p:cNvSpPr>
          <p:nvPr>
            <p:ph type="sldNum" sz="quarter" idx="12"/>
          </p:nvPr>
        </p:nvSpPr>
        <p:spPr>
          <a:xfrm>
            <a:off x="11492908" y="3219853"/>
            <a:ext cx="629653" cy="429830"/>
          </a:xfrm>
        </p:spPr>
        <p:txBody>
          <a:bodyPr anchor="ctr">
            <a:normAutofit/>
          </a:bodyPr>
          <a:lstStyle/>
          <a:p>
            <a:pPr>
              <a:spcAft>
                <a:spcPts val="600"/>
              </a:spcAft>
            </a:pPr>
            <a:fld id="{196A61CA-0502-4EE4-9724-96EA822543E5}" type="slidenum">
              <a:rPr lang="en-US" smtClean="0"/>
              <a:pPr>
                <a:spcAft>
                  <a:spcPts val="600"/>
                </a:spcAft>
              </a:pPr>
              <a:t>13</a:t>
            </a:fld>
            <a:endParaRPr lang="en-US"/>
          </a:p>
        </p:txBody>
      </p:sp>
      <p:pic>
        <p:nvPicPr>
          <p:cNvPr id="23" name="Audio 22">
            <a:hlinkClick r:id="" action="ppaction://media"/>
            <a:extLst>
              <a:ext uri="{FF2B5EF4-FFF2-40B4-BE49-F238E27FC236}">
                <a16:creationId xmlns:a16="http://schemas.microsoft.com/office/drawing/2014/main" id="{CA3E2506-75E5-F1C9-20B6-8759072BF9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8620451"/>
      </p:ext>
    </p:extLst>
  </p:cSld>
  <p:clrMapOvr>
    <a:masterClrMapping/>
  </p:clrMapOvr>
  <mc:AlternateContent xmlns:mc="http://schemas.openxmlformats.org/markup-compatibility/2006">
    <mc:Choice xmlns:p14="http://schemas.microsoft.com/office/powerpoint/2010/main" Requires="p14">
      <p:transition spd="slow" p14:dur="2000" advTm="25231"/>
    </mc:Choice>
    <mc:Fallback>
      <p:transition spd="slow" advTm="25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33E7-B28F-444D-5CC3-75C05C360F82}"/>
              </a:ext>
            </a:extLst>
          </p:cNvPr>
          <p:cNvSpPr>
            <a:spLocks noGrp="1"/>
          </p:cNvSpPr>
          <p:nvPr>
            <p:ph type="title"/>
          </p:nvPr>
        </p:nvSpPr>
        <p:spPr/>
        <p:txBody>
          <a:bodyPr/>
          <a:lstStyle/>
          <a:p>
            <a:r>
              <a:rPr lang="en-US" sz="3600" dirty="0"/>
              <a:t>Conclusion</a:t>
            </a:r>
          </a:p>
        </p:txBody>
      </p:sp>
      <p:sp>
        <p:nvSpPr>
          <p:cNvPr id="3" name="Content Placeholder 2">
            <a:extLst>
              <a:ext uri="{FF2B5EF4-FFF2-40B4-BE49-F238E27FC236}">
                <a16:creationId xmlns:a16="http://schemas.microsoft.com/office/drawing/2014/main" id="{E02711F8-3FE2-254A-A450-59581C8BCC9E}"/>
              </a:ext>
            </a:extLst>
          </p:cNvPr>
          <p:cNvSpPr>
            <a:spLocks noGrp="1"/>
          </p:cNvSpPr>
          <p:nvPr>
            <p:ph idx="1"/>
          </p:nvPr>
        </p:nvSpPr>
        <p:spPr/>
        <p:txBody>
          <a:bodyPr>
            <a:normAutofit/>
          </a:bodyPr>
          <a:lstStyle/>
          <a:p>
            <a:r>
              <a:rPr lang="en-US" sz="2400" dirty="0"/>
              <a:t>Understanding machine learning and neural networks</a:t>
            </a:r>
          </a:p>
          <a:p>
            <a:r>
              <a:rPr lang="en-US" sz="2400" dirty="0"/>
              <a:t>Math and algorithms behind neural networks</a:t>
            </a:r>
          </a:p>
          <a:p>
            <a:r>
              <a:rPr lang="en-US" sz="2400" dirty="0"/>
              <a:t>Why neural networks are important</a:t>
            </a:r>
          </a:p>
          <a:p>
            <a:r>
              <a:rPr lang="en-US" sz="2400" dirty="0"/>
              <a:t>The future of neural networks</a:t>
            </a:r>
          </a:p>
        </p:txBody>
      </p:sp>
      <p:sp>
        <p:nvSpPr>
          <p:cNvPr id="4" name="Date Placeholder 3">
            <a:extLst>
              <a:ext uri="{FF2B5EF4-FFF2-40B4-BE49-F238E27FC236}">
                <a16:creationId xmlns:a16="http://schemas.microsoft.com/office/drawing/2014/main" id="{864583AA-1E0D-4897-7C36-025277A9E59B}"/>
              </a:ext>
            </a:extLst>
          </p:cNvPr>
          <p:cNvSpPr>
            <a:spLocks noGrp="1"/>
          </p:cNvSpPr>
          <p:nvPr>
            <p:ph type="dt" sz="half" idx="10"/>
          </p:nvPr>
        </p:nvSpPr>
        <p:spPr/>
        <p:txBody>
          <a:bodyPr/>
          <a:lstStyle/>
          <a:p>
            <a:fld id="{DFA457D0-BBE6-4393-82E9-A1C2E62382C2}" type="datetime1">
              <a:rPr/>
              <a:t>12/6/2025</a:t>
            </a:fld>
            <a:endParaRPr lang="en-US"/>
          </a:p>
        </p:txBody>
      </p:sp>
      <p:sp>
        <p:nvSpPr>
          <p:cNvPr id="5" name="Footer Placeholder 4">
            <a:extLst>
              <a:ext uri="{FF2B5EF4-FFF2-40B4-BE49-F238E27FC236}">
                <a16:creationId xmlns:a16="http://schemas.microsoft.com/office/drawing/2014/main" id="{F344E17F-730D-30DE-2BC4-B4745C2C5D2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899209A-5F19-0051-4200-887AE490F4C7}"/>
              </a:ext>
            </a:extLst>
          </p:cNvPr>
          <p:cNvSpPr>
            <a:spLocks noGrp="1"/>
          </p:cNvSpPr>
          <p:nvPr>
            <p:ph type="sldNum" sz="quarter" idx="12"/>
          </p:nvPr>
        </p:nvSpPr>
        <p:spPr/>
        <p:txBody>
          <a:bodyPr/>
          <a:lstStyle/>
          <a:p>
            <a:fld id="{196A61CA-0502-4EE4-9724-96EA822543E5}" type="slidenum">
              <a:rPr lang="en-US" dirty="0"/>
              <a:t>14</a:t>
            </a:fld>
            <a:endParaRPr lang="en-US"/>
          </a:p>
        </p:txBody>
      </p:sp>
      <p:pic>
        <p:nvPicPr>
          <p:cNvPr id="18" name="Audio 17">
            <a:hlinkClick r:id="" action="ppaction://media"/>
            <a:extLst>
              <a:ext uri="{FF2B5EF4-FFF2-40B4-BE49-F238E27FC236}">
                <a16:creationId xmlns:a16="http://schemas.microsoft.com/office/drawing/2014/main" id="{9FB3F7A8-DBEC-26BD-3FC6-B75713CC32B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3678741"/>
      </p:ext>
    </p:extLst>
  </p:cSld>
  <p:clrMapOvr>
    <a:masterClrMapping/>
  </p:clrMapOvr>
  <mc:AlternateContent xmlns:mc="http://schemas.openxmlformats.org/markup-compatibility/2006">
    <mc:Choice xmlns:p14="http://schemas.microsoft.com/office/powerpoint/2010/main" Requires="p14">
      <p:transition spd="slow" p14:dur="2000" advTm="24065"/>
    </mc:Choice>
    <mc:Fallback>
      <p:transition spd="slow" advTm="24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A5A-1F2B-168D-CB25-CEDEA7FE7D4F}"/>
              </a:ext>
            </a:extLst>
          </p:cNvPr>
          <p:cNvSpPr>
            <a:spLocks noGrp="1"/>
          </p:cNvSpPr>
          <p:nvPr>
            <p:ph type="title"/>
          </p:nvPr>
        </p:nvSpPr>
        <p:spPr>
          <a:xfrm>
            <a:off x="1429566" y="1013411"/>
            <a:ext cx="9238434" cy="889592"/>
          </a:xfrm>
        </p:spPr>
        <p:txBody>
          <a:bodyPr anchor="b">
            <a:normAutofit/>
          </a:bodyPr>
          <a:lstStyle/>
          <a:p>
            <a:r>
              <a:rPr lang="en-US" sz="3600" dirty="0"/>
              <a:t>What is Machine Learning?</a:t>
            </a:r>
          </a:p>
        </p:txBody>
      </p:sp>
      <p:sp>
        <p:nvSpPr>
          <p:cNvPr id="3" name="Content Placeholder 2">
            <a:extLst>
              <a:ext uri="{FF2B5EF4-FFF2-40B4-BE49-F238E27FC236}">
                <a16:creationId xmlns:a16="http://schemas.microsoft.com/office/drawing/2014/main" id="{EE805DFF-F673-E237-F01F-A17EEECA4BCD}"/>
              </a:ext>
            </a:extLst>
          </p:cNvPr>
          <p:cNvSpPr>
            <a:spLocks noGrp="1"/>
          </p:cNvSpPr>
          <p:nvPr>
            <p:ph sz="half" idx="1"/>
          </p:nvPr>
        </p:nvSpPr>
        <p:spPr>
          <a:xfrm>
            <a:off x="1429566" y="2135565"/>
            <a:ext cx="4495800" cy="3960435"/>
          </a:xfrm>
        </p:spPr>
        <p:txBody>
          <a:bodyPr vert="horz" lIns="91440" tIns="45720" rIns="91440" bIns="45720" rtlCol="0">
            <a:normAutofit/>
          </a:bodyPr>
          <a:lstStyle/>
          <a:p>
            <a:r>
              <a:rPr lang="en-US" sz="2000" dirty="0"/>
              <a:t>A branch of Artificial Intelligence</a:t>
            </a:r>
          </a:p>
          <a:p>
            <a:r>
              <a:rPr lang="en-US" sz="2000" dirty="0"/>
              <a:t>Learns from data rather than fixed rules</a:t>
            </a:r>
          </a:p>
          <a:p>
            <a:r>
              <a:rPr lang="en-US" sz="2000" dirty="0"/>
              <a:t>Finds patterns that may be too complex for humans to code manually</a:t>
            </a:r>
          </a:p>
          <a:p>
            <a:r>
              <a:rPr lang="en-US" sz="2000" dirty="0"/>
              <a:t>Over time, it improves</a:t>
            </a:r>
          </a:p>
          <a:p>
            <a:endParaRPr lang="en-US" sz="2000" dirty="0"/>
          </a:p>
          <a:p>
            <a:endParaRPr lang="en-US" sz="2000" dirty="0"/>
          </a:p>
        </p:txBody>
      </p:sp>
      <p:pic>
        <p:nvPicPr>
          <p:cNvPr id="7" name="Picture 6" descr="CPU with binary numbers and blueprint">
            <a:extLst>
              <a:ext uri="{FF2B5EF4-FFF2-40B4-BE49-F238E27FC236}">
                <a16:creationId xmlns:a16="http://schemas.microsoft.com/office/drawing/2014/main" id="{2A7385AB-96FD-B4C5-DFA1-DCDD2689222A}"/>
              </a:ext>
            </a:extLst>
          </p:cNvPr>
          <p:cNvPicPr>
            <a:picLocks noChangeAspect="1"/>
          </p:cNvPicPr>
          <p:nvPr/>
        </p:nvPicPr>
        <p:blipFill>
          <a:blip r:embed="rId5" cstate="print">
            <a:extLst>
              <a:ext uri="{28A0092B-C50C-407E-A947-70E740481C1C}">
                <a14:useLocalDpi xmlns:a14="http://schemas.microsoft.com/office/drawing/2010/main" val="0"/>
              </a:ext>
            </a:extLst>
          </a:blip>
          <a:srcRect l="20441" r="15705"/>
          <a:stretch>
            <a:fillRect/>
          </a:stretch>
        </p:blipFill>
        <p:spPr>
          <a:xfrm>
            <a:off x="6172200" y="2135565"/>
            <a:ext cx="4495800" cy="3960435"/>
          </a:xfrm>
          <a:prstGeom prst="rect">
            <a:avLst/>
          </a:prstGeom>
          <a:noFill/>
        </p:spPr>
      </p:pic>
      <p:sp>
        <p:nvSpPr>
          <p:cNvPr id="27" name="Date Placeholder 4">
            <a:extLst>
              <a:ext uri="{FF2B5EF4-FFF2-40B4-BE49-F238E27FC236}">
                <a16:creationId xmlns:a16="http://schemas.microsoft.com/office/drawing/2014/main" id="{6710F307-D6FB-70EA-48DE-DCBB89A77375}"/>
              </a:ext>
            </a:extLst>
          </p:cNvPr>
          <p:cNvSpPr>
            <a:spLocks noGrp="1"/>
          </p:cNvSpPr>
          <p:nvPr>
            <p:ph type="dt" sz="half" idx="10"/>
          </p:nvPr>
        </p:nvSpPr>
        <p:spPr>
          <a:xfrm rot="5400000">
            <a:off x="10471087" y="4891318"/>
            <a:ext cx="2673295" cy="365125"/>
          </a:xfrm>
        </p:spPr>
        <p:txBody>
          <a:bodyPr/>
          <a:lstStyle/>
          <a:p>
            <a:pPr>
              <a:spcAft>
                <a:spcPts val="600"/>
              </a:spcAft>
            </a:pPr>
            <a:fld id="{EA40F491-61B9-4D43-B9A0-AEFBF8A538D9}" type="datetime1">
              <a:rPr lang="en-US"/>
              <a:pPr>
                <a:spcAft>
                  <a:spcPts val="600"/>
                </a:spcAft>
              </a:pPr>
              <a:t>12/6/2025</a:t>
            </a:fld>
            <a:endParaRPr lang="en-US"/>
          </a:p>
        </p:txBody>
      </p:sp>
      <p:sp>
        <p:nvSpPr>
          <p:cNvPr id="28" name="Footer Placeholder 5">
            <a:extLst>
              <a:ext uri="{FF2B5EF4-FFF2-40B4-BE49-F238E27FC236}">
                <a16:creationId xmlns:a16="http://schemas.microsoft.com/office/drawing/2014/main" id="{19A134E0-CF5D-B8DE-7293-8D7CAF851272}"/>
              </a:ext>
            </a:extLst>
          </p:cNvPr>
          <p:cNvSpPr>
            <a:spLocks noGrp="1"/>
          </p:cNvSpPr>
          <p:nvPr>
            <p:ph type="ftr" sz="quarter" idx="11"/>
          </p:nvPr>
        </p:nvSpPr>
        <p:spPr>
          <a:xfrm rot="5400000">
            <a:off x="10473021" y="1609893"/>
            <a:ext cx="2669427" cy="365125"/>
          </a:xfrm>
        </p:spPr>
        <p:txBody>
          <a:bodyPr/>
          <a:lstStyle/>
          <a:p>
            <a:pPr>
              <a:spcAft>
                <a:spcPts val="600"/>
              </a:spcAft>
            </a:pPr>
            <a:r>
              <a:rPr lang="en-US"/>
              <a:t>
              </a:t>
            </a:r>
          </a:p>
        </p:txBody>
      </p:sp>
      <p:sp>
        <p:nvSpPr>
          <p:cNvPr id="29" name="Slide Number Placeholder 6">
            <a:extLst>
              <a:ext uri="{FF2B5EF4-FFF2-40B4-BE49-F238E27FC236}">
                <a16:creationId xmlns:a16="http://schemas.microsoft.com/office/drawing/2014/main" id="{CE44C92F-E01E-A606-7E6B-3BFECA90CB09}"/>
              </a:ext>
            </a:extLst>
          </p:cNvPr>
          <p:cNvSpPr>
            <a:spLocks noGrp="1"/>
          </p:cNvSpPr>
          <p:nvPr>
            <p:ph type="sldNum" sz="quarter" idx="12"/>
          </p:nvPr>
        </p:nvSpPr>
        <p:spPr>
          <a:xfrm>
            <a:off x="11492908" y="3219853"/>
            <a:ext cx="629653" cy="429830"/>
          </a:xfrm>
        </p:spPr>
        <p:txBody>
          <a:bodyPr/>
          <a:lstStyle/>
          <a:p>
            <a:pPr>
              <a:spcAft>
                <a:spcPts val="600"/>
              </a:spcAft>
            </a:pPr>
            <a:fld id="{196A61CA-0502-4EE4-9724-96EA822543E5}" type="slidenum">
              <a:rPr lang="en-US" dirty="0"/>
              <a:pPr>
                <a:spcAft>
                  <a:spcPts val="600"/>
                </a:spcAft>
              </a:pPr>
              <a:t>2</a:t>
            </a:fld>
            <a:endParaRPr lang="en-US"/>
          </a:p>
        </p:txBody>
      </p:sp>
      <p:pic>
        <p:nvPicPr>
          <p:cNvPr id="52" name="Audio 51">
            <a:hlinkClick r:id="" action="ppaction://media"/>
            <a:extLst>
              <a:ext uri="{FF2B5EF4-FFF2-40B4-BE49-F238E27FC236}">
                <a16:creationId xmlns:a16="http://schemas.microsoft.com/office/drawing/2014/main" id="{E2902867-B946-BA4B-CB5C-C27577F921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8286292"/>
      </p:ext>
    </p:extLst>
  </p:cSld>
  <p:clrMapOvr>
    <a:masterClrMapping/>
  </p:clrMapOvr>
  <mc:AlternateContent xmlns:mc="http://schemas.openxmlformats.org/markup-compatibility/2006">
    <mc:Choice xmlns:p14="http://schemas.microsoft.com/office/powerpoint/2010/main" Requires="p14">
      <p:transition spd="slow" p14:dur="2000" advTm="41765"/>
    </mc:Choice>
    <mc:Fallback>
      <p:transition spd="slow" advTm="41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B7F5-9D8D-9BF7-E880-BA9EFB1452C0}"/>
              </a:ext>
            </a:extLst>
          </p:cNvPr>
          <p:cNvSpPr>
            <a:spLocks noGrp="1"/>
          </p:cNvSpPr>
          <p:nvPr>
            <p:ph type="title"/>
          </p:nvPr>
        </p:nvSpPr>
        <p:spPr>
          <a:xfrm>
            <a:off x="1429566" y="1013411"/>
            <a:ext cx="9238434" cy="889592"/>
          </a:xfrm>
        </p:spPr>
        <p:txBody>
          <a:bodyPr anchor="b">
            <a:normAutofit/>
          </a:bodyPr>
          <a:lstStyle/>
          <a:p>
            <a:r>
              <a:rPr lang="en-US" sz="3600" dirty="0"/>
              <a:t>What is a Neural Network?</a:t>
            </a:r>
          </a:p>
        </p:txBody>
      </p:sp>
      <p:pic>
        <p:nvPicPr>
          <p:cNvPr id="8" name="Picture 7" descr="Illuminated technology network on a dark background">
            <a:extLst>
              <a:ext uri="{FF2B5EF4-FFF2-40B4-BE49-F238E27FC236}">
                <a16:creationId xmlns:a16="http://schemas.microsoft.com/office/drawing/2014/main" id="{C804A3BF-26B9-415A-2813-0D5A845C3E2A}"/>
              </a:ext>
            </a:extLst>
          </p:cNvPr>
          <p:cNvPicPr>
            <a:picLocks noChangeAspect="1"/>
          </p:cNvPicPr>
          <p:nvPr/>
        </p:nvPicPr>
        <p:blipFill>
          <a:blip r:embed="rId5" cstate="print">
            <a:extLst>
              <a:ext uri="{28A0092B-C50C-407E-A947-70E740481C1C}">
                <a14:useLocalDpi xmlns:a14="http://schemas.microsoft.com/office/drawing/2010/main" val="0"/>
              </a:ext>
            </a:extLst>
          </a:blip>
          <a:srcRect l="14686" r="21460"/>
          <a:stretch>
            <a:fillRect/>
          </a:stretch>
        </p:blipFill>
        <p:spPr>
          <a:xfrm>
            <a:off x="1429566" y="2135565"/>
            <a:ext cx="4495800" cy="3960435"/>
          </a:xfrm>
          <a:prstGeom prst="rect">
            <a:avLst/>
          </a:prstGeom>
          <a:noFill/>
        </p:spPr>
      </p:pic>
      <p:sp>
        <p:nvSpPr>
          <p:cNvPr id="3" name="Content Placeholder 2">
            <a:extLst>
              <a:ext uri="{FF2B5EF4-FFF2-40B4-BE49-F238E27FC236}">
                <a16:creationId xmlns:a16="http://schemas.microsoft.com/office/drawing/2014/main" id="{759DC9A2-9299-3442-4E50-19449931A7DF}"/>
              </a:ext>
            </a:extLst>
          </p:cNvPr>
          <p:cNvSpPr>
            <a:spLocks noGrp="1"/>
          </p:cNvSpPr>
          <p:nvPr>
            <p:ph sz="half" idx="2"/>
          </p:nvPr>
        </p:nvSpPr>
        <p:spPr>
          <a:xfrm>
            <a:off x="6172200" y="2135565"/>
            <a:ext cx="4495800" cy="3960435"/>
          </a:xfrm>
        </p:spPr>
        <p:txBody>
          <a:bodyPr vert="horz" lIns="91440" tIns="45720" rIns="91440" bIns="45720" rtlCol="0">
            <a:normAutofit/>
          </a:bodyPr>
          <a:lstStyle/>
          <a:p>
            <a:r>
              <a:rPr lang="en-US" sz="2000" dirty="0"/>
              <a:t>Inspired by human brains</a:t>
            </a:r>
          </a:p>
          <a:p>
            <a:r>
              <a:rPr lang="en-US" sz="2000" dirty="0"/>
              <a:t>Contain "neurons" which are mathematical functions</a:t>
            </a:r>
          </a:p>
          <a:p>
            <a:r>
              <a:rPr lang="en-US" sz="2000" dirty="0"/>
              <a:t>Neurons are arranged in layers</a:t>
            </a:r>
          </a:p>
          <a:p>
            <a:r>
              <a:rPr lang="en-US" sz="2000" dirty="0"/>
              <a:t>Learns by adjusting its weights based on error</a:t>
            </a:r>
          </a:p>
          <a:p>
            <a:r>
              <a:rPr lang="en-US" sz="2000" dirty="0"/>
              <a:t>As more layers are created, complex patterns are learned</a:t>
            </a:r>
          </a:p>
        </p:txBody>
      </p:sp>
      <p:sp>
        <p:nvSpPr>
          <p:cNvPr id="4" name="Date Placeholder 3">
            <a:extLst>
              <a:ext uri="{FF2B5EF4-FFF2-40B4-BE49-F238E27FC236}">
                <a16:creationId xmlns:a16="http://schemas.microsoft.com/office/drawing/2014/main" id="{CAA5E1E2-4363-4CAE-CC95-D04FF0511783}"/>
              </a:ext>
            </a:extLst>
          </p:cNvPr>
          <p:cNvSpPr>
            <a:spLocks noGrp="1"/>
          </p:cNvSpPr>
          <p:nvPr>
            <p:ph type="dt" sz="half" idx="10"/>
          </p:nvPr>
        </p:nvSpPr>
        <p:spPr>
          <a:xfrm rot="5400000">
            <a:off x="10471087" y="4891318"/>
            <a:ext cx="2673295" cy="365125"/>
          </a:xfrm>
        </p:spPr>
        <p:txBody>
          <a:bodyPr anchor="ctr">
            <a:normAutofit/>
          </a:bodyPr>
          <a:lstStyle/>
          <a:p>
            <a:pPr>
              <a:spcAft>
                <a:spcPts val="600"/>
              </a:spcAft>
            </a:pPr>
            <a:fld id="{4F74B020-47EC-42A0-8E27-3991843155A5}" type="datetime1">
              <a:rPr lang="en-US"/>
              <a:pPr>
                <a:spcAft>
                  <a:spcPts val="600"/>
                </a:spcAft>
              </a:pPr>
              <a:t>12/6/2025</a:t>
            </a:fld>
            <a:endParaRPr lang="en-US"/>
          </a:p>
        </p:txBody>
      </p:sp>
      <p:sp>
        <p:nvSpPr>
          <p:cNvPr id="5" name="Footer Placeholder 4">
            <a:extLst>
              <a:ext uri="{FF2B5EF4-FFF2-40B4-BE49-F238E27FC236}">
                <a16:creationId xmlns:a16="http://schemas.microsoft.com/office/drawing/2014/main" id="{86D2272C-924A-FC42-F96F-ACF80F67235D}"/>
              </a:ext>
            </a:extLst>
          </p:cNvPr>
          <p:cNvSpPr>
            <a:spLocks noGrp="1"/>
          </p:cNvSpPr>
          <p:nvPr>
            <p:ph type="ftr" sz="quarter" idx="11"/>
          </p:nvPr>
        </p:nvSpPr>
        <p:spPr>
          <a:xfrm rot="5400000">
            <a:off x="10473021" y="1609893"/>
            <a:ext cx="2669427" cy="365125"/>
          </a:xfrm>
        </p:spPr>
        <p:txBody>
          <a:bodyPr anchor="ctr">
            <a:normAutofit/>
          </a:bodyPr>
          <a:lstStyle/>
          <a:p>
            <a:pPr>
              <a:lnSpc>
                <a:spcPct val="90000"/>
              </a:lnSpc>
              <a:spcAft>
                <a:spcPts val="600"/>
              </a:spcAft>
            </a:pPr>
            <a:r>
              <a:rPr lang="en-US"/>
              <a:t>
              </a:t>
            </a:r>
          </a:p>
        </p:txBody>
      </p:sp>
      <p:sp>
        <p:nvSpPr>
          <p:cNvPr id="6" name="Slide Number Placeholder 5">
            <a:extLst>
              <a:ext uri="{FF2B5EF4-FFF2-40B4-BE49-F238E27FC236}">
                <a16:creationId xmlns:a16="http://schemas.microsoft.com/office/drawing/2014/main" id="{413AB7AA-61F7-3E0E-057A-F880DF762043}"/>
              </a:ext>
            </a:extLst>
          </p:cNvPr>
          <p:cNvSpPr>
            <a:spLocks noGrp="1"/>
          </p:cNvSpPr>
          <p:nvPr>
            <p:ph type="sldNum" sz="quarter" idx="12"/>
          </p:nvPr>
        </p:nvSpPr>
        <p:spPr>
          <a:xfrm>
            <a:off x="11492908" y="3219853"/>
            <a:ext cx="629653" cy="429830"/>
          </a:xfrm>
        </p:spPr>
        <p:txBody>
          <a:bodyPr anchor="ctr">
            <a:normAutofit/>
          </a:bodyPr>
          <a:lstStyle/>
          <a:p>
            <a:pPr>
              <a:spcAft>
                <a:spcPts val="600"/>
              </a:spcAft>
            </a:pPr>
            <a:fld id="{EA9B9903-6B1A-478A-B9CC-E910F1698A81}" type="slidenum">
              <a:rPr lang="en-US" dirty="0"/>
              <a:pPr>
                <a:spcAft>
                  <a:spcPts val="600"/>
                </a:spcAft>
              </a:pPr>
              <a:t>3</a:t>
            </a:fld>
            <a:endParaRPr lang="en-US"/>
          </a:p>
        </p:txBody>
      </p:sp>
      <p:pic>
        <p:nvPicPr>
          <p:cNvPr id="33" name="Audio 32">
            <a:hlinkClick r:id="" action="ppaction://media"/>
            <a:extLst>
              <a:ext uri="{FF2B5EF4-FFF2-40B4-BE49-F238E27FC236}">
                <a16:creationId xmlns:a16="http://schemas.microsoft.com/office/drawing/2014/main" id="{72460FA0-91B1-7F1C-50D9-06C8358C9D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952489"/>
      </p:ext>
    </p:extLst>
  </p:cSld>
  <p:clrMapOvr>
    <a:masterClrMapping/>
  </p:clrMapOvr>
  <mc:AlternateContent xmlns:mc="http://schemas.openxmlformats.org/markup-compatibility/2006">
    <mc:Choice xmlns:p14="http://schemas.microsoft.com/office/powerpoint/2010/main" Requires="p14">
      <p:transition spd="slow" p14:dur="2000" advTm="43564"/>
    </mc:Choice>
    <mc:Fallback>
      <p:transition spd="slow" advTm="4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29B9-E82F-2EAD-D443-8DB37A1BD588}"/>
              </a:ext>
            </a:extLst>
          </p:cNvPr>
          <p:cNvSpPr>
            <a:spLocks noGrp="1"/>
          </p:cNvSpPr>
          <p:nvPr>
            <p:ph type="title"/>
          </p:nvPr>
        </p:nvSpPr>
        <p:spPr/>
        <p:txBody>
          <a:bodyPr/>
          <a:lstStyle/>
          <a:p>
            <a:r>
              <a:rPr lang="en-US" sz="3600" dirty="0"/>
              <a:t>Structure of a Neural Network</a:t>
            </a:r>
          </a:p>
        </p:txBody>
      </p:sp>
      <p:sp>
        <p:nvSpPr>
          <p:cNvPr id="3" name="Content Placeholder 2">
            <a:extLst>
              <a:ext uri="{FF2B5EF4-FFF2-40B4-BE49-F238E27FC236}">
                <a16:creationId xmlns:a16="http://schemas.microsoft.com/office/drawing/2014/main" id="{8681D944-B81B-275C-0E4E-A03AC9C6EDEB}"/>
              </a:ext>
            </a:extLst>
          </p:cNvPr>
          <p:cNvSpPr>
            <a:spLocks noGrp="1"/>
          </p:cNvSpPr>
          <p:nvPr>
            <p:ph idx="1"/>
          </p:nvPr>
        </p:nvSpPr>
        <p:spPr>
          <a:xfrm>
            <a:off x="1439191" y="2286000"/>
            <a:ext cx="9238434" cy="3810000"/>
          </a:xfrm>
        </p:spPr>
        <p:txBody>
          <a:bodyPr vert="horz" lIns="91440" tIns="45720" rIns="91440" bIns="45720" rtlCol="0" anchor="t">
            <a:normAutofit/>
          </a:bodyPr>
          <a:lstStyle/>
          <a:p>
            <a:r>
              <a:rPr lang="en-US" sz="2400" dirty="0"/>
              <a:t>Three layers</a:t>
            </a:r>
          </a:p>
          <a:p>
            <a:pPr lvl="2"/>
            <a:r>
              <a:rPr lang="en-US" sz="2400" dirty="0"/>
              <a:t>Input</a:t>
            </a:r>
          </a:p>
          <a:p>
            <a:pPr lvl="2"/>
            <a:r>
              <a:rPr lang="en-US" sz="2400" dirty="0"/>
              <a:t>Hidden</a:t>
            </a:r>
          </a:p>
          <a:p>
            <a:pPr lvl="2"/>
            <a:r>
              <a:rPr lang="en-US" sz="2400" dirty="0"/>
              <a:t>Output</a:t>
            </a:r>
          </a:p>
        </p:txBody>
      </p:sp>
      <p:sp>
        <p:nvSpPr>
          <p:cNvPr id="4" name="Date Placeholder 3">
            <a:extLst>
              <a:ext uri="{FF2B5EF4-FFF2-40B4-BE49-F238E27FC236}">
                <a16:creationId xmlns:a16="http://schemas.microsoft.com/office/drawing/2014/main" id="{5E4BA571-8DCB-085A-4184-8267AABABD3E}"/>
              </a:ext>
            </a:extLst>
          </p:cNvPr>
          <p:cNvSpPr>
            <a:spLocks noGrp="1"/>
          </p:cNvSpPr>
          <p:nvPr>
            <p:ph type="dt" sz="half" idx="10"/>
          </p:nvPr>
        </p:nvSpPr>
        <p:spPr/>
        <p:txBody>
          <a:bodyPr/>
          <a:lstStyle/>
          <a:p>
            <a:fld id="{8B436771-3CDF-4541-A4F3-268631A5DBC4}" type="datetime1">
              <a:rPr lang="en-US" smtClean="0"/>
              <a:t>12/6/2025</a:t>
            </a:fld>
            <a:endParaRPr lang="en-US"/>
          </a:p>
        </p:txBody>
      </p:sp>
      <p:sp>
        <p:nvSpPr>
          <p:cNvPr id="5" name="Footer Placeholder 4">
            <a:extLst>
              <a:ext uri="{FF2B5EF4-FFF2-40B4-BE49-F238E27FC236}">
                <a16:creationId xmlns:a16="http://schemas.microsoft.com/office/drawing/2014/main" id="{E95C5FEF-A970-3812-817E-E0824148E63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6A36128-EE7B-4053-5674-4A9AE4F99392}"/>
              </a:ext>
            </a:extLst>
          </p:cNvPr>
          <p:cNvSpPr>
            <a:spLocks noGrp="1"/>
          </p:cNvSpPr>
          <p:nvPr>
            <p:ph type="sldNum" sz="quarter" idx="12"/>
          </p:nvPr>
        </p:nvSpPr>
        <p:spPr/>
        <p:txBody>
          <a:bodyPr/>
          <a:lstStyle/>
          <a:p>
            <a:fld id="{196A61CA-0502-4EE4-9724-96EA822543E5}" type="slidenum">
              <a:rPr lang="en-US" smtClean="0"/>
              <a:t>4</a:t>
            </a:fld>
            <a:endParaRPr lang="en-US"/>
          </a:p>
        </p:txBody>
      </p:sp>
      <p:pic>
        <p:nvPicPr>
          <p:cNvPr id="1026" name="Picture 2" descr="Neural Network High-Level Diagram">
            <a:extLst>
              <a:ext uri="{FF2B5EF4-FFF2-40B4-BE49-F238E27FC236}">
                <a16:creationId xmlns:a16="http://schemas.microsoft.com/office/drawing/2014/main" id="{B4D697CA-BDDC-8273-8610-4382B7C83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624" y="2127638"/>
            <a:ext cx="6373539" cy="428289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F037DD9-A1B1-CD7D-0645-E40745E0BA63}"/>
              </a:ext>
            </a:extLst>
          </p:cNvPr>
          <p:cNvSpPr txBox="1"/>
          <p:nvPr/>
        </p:nvSpPr>
        <p:spPr>
          <a:xfrm>
            <a:off x="1138103" y="4895671"/>
            <a:ext cx="2339238" cy="1200329"/>
          </a:xfrm>
          <a:prstGeom prst="rect">
            <a:avLst/>
          </a:prstGeom>
          <a:noFill/>
        </p:spPr>
        <p:txBody>
          <a:bodyPr wrap="square" rtlCol="0">
            <a:spAutoFit/>
          </a:bodyPr>
          <a:lstStyle/>
          <a:p>
            <a:r>
              <a:rPr lang="en-US" sz="2400" b="1" dirty="0"/>
              <a:t>Weighted sum = (input </a:t>
            </a:r>
            <a:r>
              <a:rPr lang="en-US" sz="2400" b="1" dirty="0">
                <a:latin typeface="Cambria Math" panose="02040503050406030204" pitchFamily="18" charset="0"/>
                <a:ea typeface="Cambria Math" panose="02040503050406030204" pitchFamily="18" charset="0"/>
              </a:rPr>
              <a:t>× </a:t>
            </a:r>
            <a:r>
              <a:rPr lang="en-US" sz="2400" b="1" dirty="0">
                <a:ea typeface="Cambria Math" panose="02040503050406030204" pitchFamily="18" charset="0"/>
              </a:rPr>
              <a:t>weight) + bias</a:t>
            </a:r>
            <a:endParaRPr lang="en-US" sz="2400" b="1" dirty="0"/>
          </a:p>
        </p:txBody>
      </p:sp>
      <p:pic>
        <p:nvPicPr>
          <p:cNvPr id="27" name="Audio 26">
            <a:hlinkClick r:id="" action="ppaction://media"/>
            <a:extLst>
              <a:ext uri="{FF2B5EF4-FFF2-40B4-BE49-F238E27FC236}">
                <a16:creationId xmlns:a16="http://schemas.microsoft.com/office/drawing/2014/main" id="{6D833BA7-58C8-04B6-30F6-C81A040237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2659172"/>
      </p:ext>
    </p:extLst>
  </p:cSld>
  <p:clrMapOvr>
    <a:masterClrMapping/>
  </p:clrMapOvr>
  <mc:AlternateContent xmlns:mc="http://schemas.openxmlformats.org/markup-compatibility/2006">
    <mc:Choice xmlns:p14="http://schemas.microsoft.com/office/powerpoint/2010/main" Requires="p14">
      <p:transition spd="slow" p14:dur="2000" advTm="54975"/>
    </mc:Choice>
    <mc:Fallback>
      <p:transition spd="slow" advTm="54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E9AB-193E-75C7-8A71-D714419280B0}"/>
              </a:ext>
            </a:extLst>
          </p:cNvPr>
          <p:cNvSpPr>
            <a:spLocks noGrp="1"/>
          </p:cNvSpPr>
          <p:nvPr>
            <p:ph type="title"/>
          </p:nvPr>
        </p:nvSpPr>
        <p:spPr/>
        <p:txBody>
          <a:bodyPr/>
          <a:lstStyle/>
          <a:p>
            <a:r>
              <a:rPr lang="en-US" sz="3600" dirty="0"/>
              <a:t>Neurons</a:t>
            </a:r>
          </a:p>
        </p:txBody>
      </p:sp>
      <p:sp>
        <p:nvSpPr>
          <p:cNvPr id="7" name="Text Placeholder 6">
            <a:extLst>
              <a:ext uri="{FF2B5EF4-FFF2-40B4-BE49-F238E27FC236}">
                <a16:creationId xmlns:a16="http://schemas.microsoft.com/office/drawing/2014/main" id="{9D17B2DF-2775-9596-613E-DFB47B5667BA}"/>
              </a:ext>
            </a:extLst>
          </p:cNvPr>
          <p:cNvSpPr>
            <a:spLocks noGrp="1"/>
          </p:cNvSpPr>
          <p:nvPr>
            <p:ph type="body" idx="1"/>
          </p:nvPr>
        </p:nvSpPr>
        <p:spPr/>
        <p:txBody>
          <a:bodyPr>
            <a:normAutofit/>
          </a:bodyPr>
          <a:lstStyle/>
          <a:p>
            <a:r>
              <a:rPr lang="en-US" sz="2400" dirty="0"/>
              <a:t>Biological Neuron</a:t>
            </a:r>
          </a:p>
        </p:txBody>
      </p:sp>
      <p:sp>
        <p:nvSpPr>
          <p:cNvPr id="3" name="Content Placeholder 2">
            <a:extLst>
              <a:ext uri="{FF2B5EF4-FFF2-40B4-BE49-F238E27FC236}">
                <a16:creationId xmlns:a16="http://schemas.microsoft.com/office/drawing/2014/main" id="{AF347F03-11B7-7CE7-A7AD-374F032452CE}"/>
              </a:ext>
            </a:extLst>
          </p:cNvPr>
          <p:cNvSpPr>
            <a:spLocks noGrp="1"/>
          </p:cNvSpPr>
          <p:nvPr>
            <p:ph sz="half" idx="2"/>
          </p:nvPr>
        </p:nvSpPr>
        <p:spPr/>
        <p:txBody>
          <a:bodyPr>
            <a:normAutofit lnSpcReduction="10000"/>
          </a:bodyPr>
          <a:lstStyle/>
          <a:p>
            <a:r>
              <a:rPr lang="en-US" sz="2000" dirty="0"/>
              <a:t>Composed of dendrites, a soma, and axon</a:t>
            </a:r>
          </a:p>
          <a:p>
            <a:r>
              <a:rPr lang="en-US" sz="2000" dirty="0"/>
              <a:t>Use electrical and chemical impulses to receive, process, and transmit signals</a:t>
            </a:r>
          </a:p>
          <a:p>
            <a:r>
              <a:rPr lang="en-US" sz="2000" dirty="0"/>
              <a:t>Handles uncertain information efficiently</a:t>
            </a:r>
          </a:p>
        </p:txBody>
      </p:sp>
      <p:sp>
        <p:nvSpPr>
          <p:cNvPr id="8" name="Text Placeholder 7">
            <a:extLst>
              <a:ext uri="{FF2B5EF4-FFF2-40B4-BE49-F238E27FC236}">
                <a16:creationId xmlns:a16="http://schemas.microsoft.com/office/drawing/2014/main" id="{CBF0E504-3D97-BB1E-3F6A-72223F65F738}"/>
              </a:ext>
            </a:extLst>
          </p:cNvPr>
          <p:cNvSpPr>
            <a:spLocks noGrp="1"/>
          </p:cNvSpPr>
          <p:nvPr>
            <p:ph type="body" sz="quarter" idx="3"/>
          </p:nvPr>
        </p:nvSpPr>
        <p:spPr/>
        <p:txBody>
          <a:bodyPr>
            <a:normAutofit/>
          </a:bodyPr>
          <a:lstStyle/>
          <a:p>
            <a:r>
              <a:rPr lang="en-US" sz="2400" dirty="0"/>
              <a:t>Artificial Neuron</a:t>
            </a:r>
          </a:p>
        </p:txBody>
      </p:sp>
      <p:sp>
        <p:nvSpPr>
          <p:cNvPr id="9" name="Content Placeholder 8">
            <a:extLst>
              <a:ext uri="{FF2B5EF4-FFF2-40B4-BE49-F238E27FC236}">
                <a16:creationId xmlns:a16="http://schemas.microsoft.com/office/drawing/2014/main" id="{6AF65949-12AB-3BA1-02C9-764E1FFC9EFF}"/>
              </a:ext>
            </a:extLst>
          </p:cNvPr>
          <p:cNvSpPr>
            <a:spLocks noGrp="1"/>
          </p:cNvSpPr>
          <p:nvPr>
            <p:ph sz="quarter" idx="4"/>
          </p:nvPr>
        </p:nvSpPr>
        <p:spPr/>
        <p:txBody>
          <a:bodyPr>
            <a:normAutofit lnSpcReduction="10000"/>
          </a:bodyPr>
          <a:lstStyle/>
          <a:p>
            <a:r>
              <a:rPr lang="en-US" sz="2000" dirty="0"/>
              <a:t>Uses inputs, weights, biases, and activation functions</a:t>
            </a:r>
          </a:p>
          <a:p>
            <a:r>
              <a:rPr lang="en-US" sz="2000" dirty="0"/>
              <a:t>Emulates the behavior of a biological neuron</a:t>
            </a:r>
          </a:p>
          <a:p>
            <a:r>
              <a:rPr lang="en-US" sz="2000" dirty="0"/>
              <a:t>Perform best on specific, well-defined tasks</a:t>
            </a:r>
          </a:p>
          <a:p>
            <a:endParaRPr lang="en-US" sz="2000" dirty="0"/>
          </a:p>
        </p:txBody>
      </p:sp>
      <p:sp>
        <p:nvSpPr>
          <p:cNvPr id="4" name="Date Placeholder 3">
            <a:extLst>
              <a:ext uri="{FF2B5EF4-FFF2-40B4-BE49-F238E27FC236}">
                <a16:creationId xmlns:a16="http://schemas.microsoft.com/office/drawing/2014/main" id="{86D9D5F2-847B-4977-E205-AC319B67AD26}"/>
              </a:ext>
            </a:extLst>
          </p:cNvPr>
          <p:cNvSpPr>
            <a:spLocks noGrp="1"/>
          </p:cNvSpPr>
          <p:nvPr>
            <p:ph type="dt" sz="half" idx="10"/>
          </p:nvPr>
        </p:nvSpPr>
        <p:spPr/>
        <p:txBody>
          <a:bodyPr/>
          <a:lstStyle/>
          <a:p>
            <a:fld id="{8202FF96-F34F-401C-8A3E-EC671DB1446A}" type="datetime1">
              <a:rPr lang="en-US"/>
              <a:t>12/6/2025</a:t>
            </a:fld>
            <a:endParaRPr lang="en-US"/>
          </a:p>
        </p:txBody>
      </p:sp>
      <p:sp>
        <p:nvSpPr>
          <p:cNvPr id="5" name="Footer Placeholder 4">
            <a:extLst>
              <a:ext uri="{FF2B5EF4-FFF2-40B4-BE49-F238E27FC236}">
                <a16:creationId xmlns:a16="http://schemas.microsoft.com/office/drawing/2014/main" id="{30567EE6-C1D3-280D-19E6-7380087EFDF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43491EE-058B-9571-248A-4A47F1C2FAF3}"/>
              </a:ext>
            </a:extLst>
          </p:cNvPr>
          <p:cNvSpPr>
            <a:spLocks noGrp="1"/>
          </p:cNvSpPr>
          <p:nvPr>
            <p:ph type="sldNum" sz="quarter" idx="12"/>
          </p:nvPr>
        </p:nvSpPr>
        <p:spPr/>
        <p:txBody>
          <a:bodyPr/>
          <a:lstStyle/>
          <a:p>
            <a:fld id="{196A61CA-0502-4EE4-9724-96EA822543E5}" type="slidenum">
              <a:rPr lang="en-US" dirty="0"/>
              <a:t>5</a:t>
            </a:fld>
            <a:endParaRPr lang="en-US"/>
          </a:p>
        </p:txBody>
      </p:sp>
      <p:pic>
        <p:nvPicPr>
          <p:cNvPr id="25" name="Audio 24">
            <a:hlinkClick r:id="" action="ppaction://media"/>
            <a:extLst>
              <a:ext uri="{FF2B5EF4-FFF2-40B4-BE49-F238E27FC236}">
                <a16:creationId xmlns:a16="http://schemas.microsoft.com/office/drawing/2014/main" id="{3681D86E-781C-AE02-A660-4CEF290077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08297696"/>
      </p:ext>
    </p:extLst>
  </p:cSld>
  <p:clrMapOvr>
    <a:masterClrMapping/>
  </p:clrMapOvr>
  <mc:AlternateContent xmlns:mc="http://schemas.openxmlformats.org/markup-compatibility/2006">
    <mc:Choice xmlns:p14="http://schemas.microsoft.com/office/powerpoint/2010/main" Requires="p14">
      <p:transition spd="slow" p14:dur="2000" advTm="49251"/>
    </mc:Choice>
    <mc:Fallback>
      <p:transition spd="slow" advTm="4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EC48-280E-09E1-EBC0-1E85C65D6E72}"/>
              </a:ext>
            </a:extLst>
          </p:cNvPr>
          <p:cNvSpPr>
            <a:spLocks noGrp="1"/>
          </p:cNvSpPr>
          <p:nvPr>
            <p:ph type="title"/>
          </p:nvPr>
        </p:nvSpPr>
        <p:spPr/>
        <p:txBody>
          <a:bodyPr/>
          <a:lstStyle/>
          <a:p>
            <a:r>
              <a:rPr lang="en-US" sz="3600" dirty="0"/>
              <a:t>Neurons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26906B-2BB0-5276-036F-65CA1A364F63}"/>
                  </a:ext>
                </a:extLst>
              </p:cNvPr>
              <p:cNvSpPr>
                <a:spLocks noGrp="1"/>
              </p:cNvSpPr>
              <p:nvPr>
                <p:ph idx="1"/>
              </p:nvPr>
            </p:nvSpPr>
            <p:spPr/>
            <p:txBody>
              <a:bodyPr>
                <a:normAutofit/>
              </a:bodyPr>
              <a:lstStyle/>
              <a:p>
                <a:r>
                  <a:rPr lang="en-US" sz="2400" dirty="0"/>
                  <a:t>The weighted sum:</a:t>
                </a:r>
              </a:p>
              <a:p>
                <a:pPr marL="0" indent="0">
                  <a:buNone/>
                </a:pPr>
                <a:r>
                  <a:rPr lang="en-US" sz="2400" dirty="0"/>
                  <a:t>	</a:t>
                </a: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𝑤</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b</m:t>
                    </m:r>
                  </m:oMath>
                </a14:m>
                <a:endParaRPr lang="en-US" sz="2400" dirty="0"/>
              </a:p>
              <a:p>
                <a:endParaRPr lang="en-US" sz="2400" b="0" dirty="0">
                  <a:latin typeface="Cambria Math" panose="02040503050406030204" pitchFamily="18" charset="0"/>
                </a:endParaRPr>
              </a:p>
              <a:p>
                <a:r>
                  <a:rPr lang="en-US" sz="2400" dirty="0"/>
                  <a:t>The activation function:</a:t>
                </a:r>
              </a:p>
              <a:p>
                <a:pPr lvl="1"/>
                <a:r>
                  <a:rPr lang="en-US" sz="2000" dirty="0"/>
                  <a:t>	</a:t>
                </a:r>
                <a14:m>
                  <m:oMath xmlns:m="http://schemas.openxmlformats.org/officeDocument/2006/math">
                    <m:r>
                      <a:rPr lang="en-US" sz="2000" b="1" i="1" smtClean="0">
                        <a:latin typeface="Cambria Math" panose="02040503050406030204" pitchFamily="18" charset="0"/>
                      </a:rPr>
                      <m:t>𝑶𝒖𝒕𝒑𝒖𝒕</m:t>
                    </m:r>
                    <m:r>
                      <a:rPr lang="en-US" sz="2000" b="1" i="1" smtClean="0">
                        <a:latin typeface="Cambria Math" panose="02040503050406030204" pitchFamily="18" charset="0"/>
                      </a:rPr>
                      <m:t>=</m:t>
                    </m:r>
                    <m:r>
                      <a:rPr lang="en-US" sz="2000" b="1" i="1" smtClean="0">
                        <a:latin typeface="Cambria Math" panose="02040503050406030204" pitchFamily="18" charset="0"/>
                      </a:rPr>
                      <m:t>𝒇</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𝒛</m:t>
                        </m:r>
                      </m:e>
                    </m:d>
                    <m:r>
                      <a:rPr lang="en-US" sz="2000" b="1" i="1" smtClean="0">
                        <a:latin typeface="Cambria Math" panose="02040503050406030204" pitchFamily="18" charset="0"/>
                      </a:rPr>
                      <m:t>=</m:t>
                    </m:r>
                    <m:r>
                      <a:rPr lang="en-US" sz="2000" b="1" i="1" smtClean="0">
                        <a:latin typeface="Cambria Math" panose="02040503050406030204" pitchFamily="18" charset="0"/>
                      </a:rPr>
                      <m:t>𝒇</m:t>
                    </m:r>
                    <m:r>
                      <a:rPr lang="en-US" sz="2000" b="1"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r>
                      <m:rPr>
                        <m:nor/>
                      </m:rPr>
                      <a:rPr lang="en-US" sz="2000" dirty="0"/>
                      <m:t>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𝑤</m:t>
                        </m:r>
                      </m:e>
                      <m:sub>
                        <m:r>
                          <a:rPr lang="en-US" sz="2000" i="1">
                            <a:latin typeface="Cambria Math" panose="02040503050406030204" pitchFamily="18" charset="0"/>
                          </a:rPr>
                          <m:t>𝑛</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r>
                      <a:rPr lang="en-US" sz="2000">
                        <a:latin typeface="Cambria Math" panose="02040503050406030204" pitchFamily="18" charset="0"/>
                      </a:rPr>
                      <m:t>+</m:t>
                    </m:r>
                    <m:r>
                      <m:rPr>
                        <m:sty m:val="p"/>
                      </m:rPr>
                      <a:rPr lang="en-US" sz="2000">
                        <a:latin typeface="Cambria Math" panose="02040503050406030204" pitchFamily="18" charset="0"/>
                      </a:rPr>
                      <m:t>b</m:t>
                    </m:r>
                    <m:r>
                      <a:rPr lang="en-US" sz="2000" b="1" i="0" smtClean="0">
                        <a:latin typeface="Cambria Math" panose="02040503050406030204" pitchFamily="18" charset="0"/>
                      </a:rPr>
                      <m:t>)</m:t>
                    </m:r>
                  </m:oMath>
                </a14:m>
                <a:endParaRPr lang="en-US" sz="2000" dirty="0"/>
              </a:p>
              <a:p>
                <a:pPr lvl="1"/>
                <a:endParaRPr lang="en-US" sz="2000" dirty="0"/>
              </a:p>
              <a:p>
                <a:pPr marL="0" indent="0">
                  <a:buNone/>
                </a:pPr>
                <a:endParaRPr lang="en-US" sz="2400" b="0" dirty="0">
                  <a:latin typeface="Cambria Math" panose="02040503050406030204" pitchFamily="18" charset="0"/>
                </a:endParaRPr>
              </a:p>
              <a:p>
                <a:pPr marL="0" indent="0">
                  <a:buNone/>
                </a:pPr>
                <a:endParaRPr lang="en-US" sz="2400" dirty="0"/>
              </a:p>
            </p:txBody>
          </p:sp>
        </mc:Choice>
        <mc:Fallback>
          <p:sp>
            <p:nvSpPr>
              <p:cNvPr id="3" name="Content Placeholder 2">
                <a:extLst>
                  <a:ext uri="{FF2B5EF4-FFF2-40B4-BE49-F238E27FC236}">
                    <a16:creationId xmlns:a16="http://schemas.microsoft.com/office/drawing/2014/main" id="{2F26906B-2BB0-5276-036F-65CA1A364F63}"/>
                  </a:ext>
                </a:extLst>
              </p:cNvPr>
              <p:cNvSpPr>
                <a:spLocks noGrp="1" noRot="1" noChangeAspect="1" noMove="1" noResize="1" noEditPoints="1" noAdjustHandles="1" noChangeArrowheads="1" noChangeShapeType="1" noTextEdit="1"/>
              </p:cNvSpPr>
              <p:nvPr>
                <p:ph idx="1"/>
              </p:nvPr>
            </p:nvSpPr>
            <p:spPr>
              <a:blipFill>
                <a:blip r:embed="rId5"/>
                <a:stretch>
                  <a:fillRect l="-59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3A2C64B-6D77-5B57-25C7-E5727F05DA02}"/>
              </a:ext>
            </a:extLst>
          </p:cNvPr>
          <p:cNvSpPr>
            <a:spLocks noGrp="1"/>
          </p:cNvSpPr>
          <p:nvPr>
            <p:ph type="dt" sz="half" idx="10"/>
          </p:nvPr>
        </p:nvSpPr>
        <p:spPr/>
        <p:txBody>
          <a:bodyPr/>
          <a:lstStyle/>
          <a:p>
            <a:fld id="{C4152667-EFA0-41BB-AB8C-11E79A3FA6F5}" type="datetime1">
              <a:rPr lang="en-US" smtClean="0"/>
              <a:t>12/6/2025</a:t>
            </a:fld>
            <a:endParaRPr lang="en-US"/>
          </a:p>
        </p:txBody>
      </p:sp>
      <p:sp>
        <p:nvSpPr>
          <p:cNvPr id="5" name="Footer Placeholder 4">
            <a:extLst>
              <a:ext uri="{FF2B5EF4-FFF2-40B4-BE49-F238E27FC236}">
                <a16:creationId xmlns:a16="http://schemas.microsoft.com/office/drawing/2014/main" id="{44DAA5E8-0531-4187-5826-57F00033C3D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2FD3B2F-AACB-07E8-D088-341A6CFF8F67}"/>
              </a:ext>
            </a:extLst>
          </p:cNvPr>
          <p:cNvSpPr>
            <a:spLocks noGrp="1"/>
          </p:cNvSpPr>
          <p:nvPr>
            <p:ph type="sldNum" sz="quarter" idx="12"/>
          </p:nvPr>
        </p:nvSpPr>
        <p:spPr/>
        <p:txBody>
          <a:bodyPr/>
          <a:lstStyle/>
          <a:p>
            <a:fld id="{196A61CA-0502-4EE4-9724-96EA822543E5}" type="slidenum">
              <a:rPr lang="en-US" smtClean="0"/>
              <a:t>6</a:t>
            </a:fld>
            <a:endParaRPr lang="en-US"/>
          </a:p>
        </p:txBody>
      </p:sp>
      <p:pic>
        <p:nvPicPr>
          <p:cNvPr id="29" name="Audio 28">
            <a:hlinkClick r:id="" action="ppaction://media"/>
            <a:extLst>
              <a:ext uri="{FF2B5EF4-FFF2-40B4-BE49-F238E27FC236}">
                <a16:creationId xmlns:a16="http://schemas.microsoft.com/office/drawing/2014/main" id="{444B24F0-EC27-36A0-89A9-A2DF0DF358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3588156"/>
      </p:ext>
    </p:extLst>
  </p:cSld>
  <p:clrMapOvr>
    <a:masterClrMapping/>
  </p:clrMapOvr>
  <mc:AlternateContent xmlns:mc="http://schemas.openxmlformats.org/markup-compatibility/2006">
    <mc:Choice xmlns:p14="http://schemas.microsoft.com/office/powerpoint/2010/main" Requires="p14">
      <p:transition spd="slow" p14:dur="2000" advTm="91041"/>
    </mc:Choice>
    <mc:Fallback>
      <p:transition spd="slow" advTm="91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56A2-E3BE-232B-B9CD-4B03485A919C}"/>
              </a:ext>
            </a:extLst>
          </p:cNvPr>
          <p:cNvSpPr>
            <a:spLocks noGrp="1"/>
          </p:cNvSpPr>
          <p:nvPr>
            <p:ph type="title"/>
          </p:nvPr>
        </p:nvSpPr>
        <p:spPr>
          <a:xfrm>
            <a:off x="-850483" y="581627"/>
            <a:ext cx="4946494" cy="2045874"/>
          </a:xfrm>
        </p:spPr>
        <p:txBody>
          <a:bodyPr anchor="b">
            <a:normAutofit/>
          </a:bodyPr>
          <a:lstStyle/>
          <a:p>
            <a:r>
              <a:rPr lang="en-US" sz="3600" dirty="0"/>
              <a:t>Activation Functions</a:t>
            </a:r>
          </a:p>
        </p:txBody>
      </p:sp>
      <p:pic>
        <p:nvPicPr>
          <p:cNvPr id="8" name="Picture 7" descr="3D neurons connecting">
            <a:extLst>
              <a:ext uri="{FF2B5EF4-FFF2-40B4-BE49-F238E27FC236}">
                <a16:creationId xmlns:a16="http://schemas.microsoft.com/office/drawing/2014/main" id="{3A251EBB-69AF-2306-7AC1-6DCD080CE62D}"/>
              </a:ext>
            </a:extLst>
          </p:cNvPr>
          <p:cNvPicPr>
            <a:picLocks noChangeAspect="1"/>
          </p:cNvPicPr>
          <p:nvPr/>
        </p:nvPicPr>
        <p:blipFill>
          <a:blip r:embed="rId5"/>
          <a:srcRect l="14898" r="18354" b="2"/>
          <a:stretch>
            <a:fillRect/>
          </a:stretch>
        </p:blipFill>
        <p:spPr>
          <a:xfrm>
            <a:off x="5334027" y="762000"/>
            <a:ext cx="5333947" cy="5334000"/>
          </a:xfrm>
          <a:prstGeom prst="rect">
            <a:avLst/>
          </a:prstGeom>
          <a:noFill/>
        </p:spPr>
      </p:pic>
      <p:sp>
        <p:nvSpPr>
          <p:cNvPr id="3" name="Content Placeholder 2">
            <a:extLst>
              <a:ext uri="{FF2B5EF4-FFF2-40B4-BE49-F238E27FC236}">
                <a16:creationId xmlns:a16="http://schemas.microsoft.com/office/drawing/2014/main" id="{FB3DA4AF-663C-B530-6324-0B5EA8B828FA}"/>
              </a:ext>
            </a:extLst>
          </p:cNvPr>
          <p:cNvSpPr>
            <a:spLocks noGrp="1"/>
          </p:cNvSpPr>
          <p:nvPr>
            <p:ph type="body" sz="half" idx="2"/>
          </p:nvPr>
        </p:nvSpPr>
        <p:spPr>
          <a:xfrm>
            <a:off x="881496" y="3219853"/>
            <a:ext cx="4147232" cy="2760846"/>
          </a:xfrm>
        </p:spPr>
        <p:txBody>
          <a:bodyPr>
            <a:normAutofit/>
          </a:bodyPr>
          <a:lstStyle/>
          <a:p>
            <a:pPr algn="l"/>
            <a:r>
              <a:rPr lang="en-US" sz="2400" dirty="0"/>
              <a:t>What are activation functions?</a:t>
            </a:r>
          </a:p>
          <a:p>
            <a:pPr algn="l"/>
            <a:r>
              <a:rPr lang="en-US" sz="2400" dirty="0"/>
              <a:t>What is their purpose?</a:t>
            </a:r>
          </a:p>
          <a:p>
            <a:pPr algn="l"/>
            <a:r>
              <a:rPr lang="en-US" sz="2400" dirty="0"/>
              <a:t>What are some examples of activation functions?</a:t>
            </a:r>
          </a:p>
        </p:txBody>
      </p:sp>
      <p:sp>
        <p:nvSpPr>
          <p:cNvPr id="4" name="Date Placeholder 3">
            <a:extLst>
              <a:ext uri="{FF2B5EF4-FFF2-40B4-BE49-F238E27FC236}">
                <a16:creationId xmlns:a16="http://schemas.microsoft.com/office/drawing/2014/main" id="{DCAB6EF0-B8EC-6109-EC1F-E3A9CBB96502}"/>
              </a:ext>
            </a:extLst>
          </p:cNvPr>
          <p:cNvSpPr>
            <a:spLocks noGrp="1"/>
          </p:cNvSpPr>
          <p:nvPr>
            <p:ph type="dt" sz="half" idx="10"/>
          </p:nvPr>
        </p:nvSpPr>
        <p:spPr>
          <a:xfrm rot="5400000">
            <a:off x="10471087" y="4891318"/>
            <a:ext cx="2673295" cy="365125"/>
          </a:xfrm>
        </p:spPr>
        <p:txBody>
          <a:bodyPr anchor="ctr">
            <a:normAutofit/>
          </a:bodyPr>
          <a:lstStyle/>
          <a:p>
            <a:pPr>
              <a:spcAft>
                <a:spcPts val="600"/>
              </a:spcAft>
            </a:pPr>
            <a:fld id="{7E0BB88E-773F-45D7-9034-73FED11003DC}" type="datetime1">
              <a:rPr lang="en-US" smtClean="0"/>
              <a:pPr>
                <a:spcAft>
                  <a:spcPts val="600"/>
                </a:spcAft>
              </a:pPr>
              <a:t>12/6/2025</a:t>
            </a:fld>
            <a:endParaRPr lang="en-US"/>
          </a:p>
        </p:txBody>
      </p:sp>
      <p:sp>
        <p:nvSpPr>
          <p:cNvPr id="5" name="Footer Placeholder 4">
            <a:extLst>
              <a:ext uri="{FF2B5EF4-FFF2-40B4-BE49-F238E27FC236}">
                <a16:creationId xmlns:a16="http://schemas.microsoft.com/office/drawing/2014/main" id="{35157540-B026-FE85-06F6-2D82779DEC19}"/>
              </a:ext>
            </a:extLst>
          </p:cNvPr>
          <p:cNvSpPr>
            <a:spLocks noGrp="1"/>
          </p:cNvSpPr>
          <p:nvPr>
            <p:ph type="ftr" sz="quarter" idx="11"/>
          </p:nvPr>
        </p:nvSpPr>
        <p:spPr>
          <a:xfrm rot="5400000">
            <a:off x="10473021" y="1609893"/>
            <a:ext cx="2669427" cy="365125"/>
          </a:xfrm>
        </p:spPr>
        <p:txBody>
          <a:bodyPr anchor="ctr">
            <a:normAutofit/>
          </a:bodyPr>
          <a:lstStyle/>
          <a:p>
            <a:pPr>
              <a:lnSpc>
                <a:spcPct val="90000"/>
              </a:lnSpc>
              <a:spcAft>
                <a:spcPts val="600"/>
              </a:spcAft>
            </a:pPr>
            <a:r>
              <a:rPr lang="en-US"/>
              <a:t>
              </a:t>
            </a:r>
          </a:p>
        </p:txBody>
      </p:sp>
      <p:sp>
        <p:nvSpPr>
          <p:cNvPr id="6" name="Slide Number Placeholder 5">
            <a:extLst>
              <a:ext uri="{FF2B5EF4-FFF2-40B4-BE49-F238E27FC236}">
                <a16:creationId xmlns:a16="http://schemas.microsoft.com/office/drawing/2014/main" id="{CD804E89-6441-BC69-B727-D8F6187727F5}"/>
              </a:ext>
            </a:extLst>
          </p:cNvPr>
          <p:cNvSpPr>
            <a:spLocks noGrp="1"/>
          </p:cNvSpPr>
          <p:nvPr>
            <p:ph type="sldNum" sz="quarter" idx="12"/>
          </p:nvPr>
        </p:nvSpPr>
        <p:spPr>
          <a:xfrm>
            <a:off x="11492908" y="3219853"/>
            <a:ext cx="629653" cy="429830"/>
          </a:xfrm>
        </p:spPr>
        <p:txBody>
          <a:bodyPr anchor="ctr">
            <a:normAutofit/>
          </a:bodyPr>
          <a:lstStyle/>
          <a:p>
            <a:pPr>
              <a:spcAft>
                <a:spcPts val="600"/>
              </a:spcAft>
            </a:pPr>
            <a:fld id="{196A61CA-0502-4EE4-9724-96EA822543E5}" type="slidenum">
              <a:rPr lang="en-US" smtClean="0"/>
              <a:pPr>
                <a:spcAft>
                  <a:spcPts val="600"/>
                </a:spcAft>
              </a:pPr>
              <a:t>7</a:t>
            </a:fld>
            <a:endParaRPr lang="en-US"/>
          </a:p>
        </p:txBody>
      </p:sp>
      <p:pic>
        <p:nvPicPr>
          <p:cNvPr id="19" name="Audio 18">
            <a:hlinkClick r:id="" action="ppaction://media"/>
            <a:extLst>
              <a:ext uri="{FF2B5EF4-FFF2-40B4-BE49-F238E27FC236}">
                <a16:creationId xmlns:a16="http://schemas.microsoft.com/office/drawing/2014/main" id="{E1564FDE-4A38-6464-1D1E-16BDBA6C8F1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6539459"/>
      </p:ext>
    </p:extLst>
  </p:cSld>
  <p:clrMapOvr>
    <a:masterClrMapping/>
  </p:clrMapOvr>
  <mc:AlternateContent xmlns:mc="http://schemas.openxmlformats.org/markup-compatibility/2006">
    <mc:Choice xmlns:p14="http://schemas.microsoft.com/office/powerpoint/2010/main" Requires="p14">
      <p:transition spd="slow" p14:dur="2000" advTm="27284"/>
    </mc:Choice>
    <mc:Fallback>
      <p:transition spd="slow" advTm="27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EF043-5AAE-6806-8D26-7F97935015E5}"/>
              </a:ext>
            </a:extLst>
          </p:cNvPr>
          <p:cNvSpPr>
            <a:spLocks noGrp="1"/>
          </p:cNvSpPr>
          <p:nvPr>
            <p:ph type="title"/>
          </p:nvPr>
        </p:nvSpPr>
        <p:spPr/>
        <p:txBody>
          <a:bodyPr/>
          <a:lstStyle/>
          <a:p>
            <a:r>
              <a:rPr lang="en-US" sz="3600" dirty="0"/>
              <a:t>Activation Functions</a:t>
            </a:r>
          </a:p>
        </p:txBody>
      </p:sp>
      <p:sp>
        <p:nvSpPr>
          <p:cNvPr id="3" name="Text Placeholder 2">
            <a:extLst>
              <a:ext uri="{FF2B5EF4-FFF2-40B4-BE49-F238E27FC236}">
                <a16:creationId xmlns:a16="http://schemas.microsoft.com/office/drawing/2014/main" id="{6DA2DA06-C454-3718-5B1E-DA8C0CA277C4}"/>
              </a:ext>
            </a:extLst>
          </p:cNvPr>
          <p:cNvSpPr>
            <a:spLocks noGrp="1"/>
          </p:cNvSpPr>
          <p:nvPr>
            <p:ph type="body" idx="1"/>
          </p:nvPr>
        </p:nvSpPr>
        <p:spPr/>
        <p:txBody>
          <a:bodyPr>
            <a:normAutofit/>
          </a:bodyPr>
          <a:lstStyle/>
          <a:p>
            <a:r>
              <a:rPr lang="en-US" sz="2000" dirty="0"/>
              <a:t>Rectified Linear Unit (RELU)</a:t>
            </a:r>
          </a:p>
        </p:txBody>
      </p:sp>
      <p:sp>
        <p:nvSpPr>
          <p:cNvPr id="4" name="Content Placeholder 3">
            <a:extLst>
              <a:ext uri="{FF2B5EF4-FFF2-40B4-BE49-F238E27FC236}">
                <a16:creationId xmlns:a16="http://schemas.microsoft.com/office/drawing/2014/main" id="{65365A30-2AE9-D634-3C89-C6326CC1B039}"/>
              </a:ext>
            </a:extLst>
          </p:cNvPr>
          <p:cNvSpPr>
            <a:spLocks noGrp="1"/>
          </p:cNvSpPr>
          <p:nvPr>
            <p:ph sz="half" idx="2"/>
          </p:nvPr>
        </p:nvSpPr>
        <p:spPr/>
        <p:txBody>
          <a:bodyPr/>
          <a:lstStyle/>
          <a:p>
            <a:r>
              <a:rPr lang="en-US" dirty="0"/>
              <a:t>Outputs 0 for negative values, and keeps positive values</a:t>
            </a:r>
          </a:p>
          <a:p>
            <a:r>
              <a:rPr lang="en-US" dirty="0"/>
              <a:t>Common choice for hidden layers</a:t>
            </a:r>
          </a:p>
          <a:p>
            <a:r>
              <a:rPr lang="en-US" dirty="0"/>
              <a:t>Better at deep learning patterns as they are faster to train</a:t>
            </a:r>
          </a:p>
        </p:txBody>
      </p:sp>
      <p:sp>
        <p:nvSpPr>
          <p:cNvPr id="5" name="Text Placeholder 4">
            <a:extLst>
              <a:ext uri="{FF2B5EF4-FFF2-40B4-BE49-F238E27FC236}">
                <a16:creationId xmlns:a16="http://schemas.microsoft.com/office/drawing/2014/main" id="{5243E9DA-BEBF-D927-6E16-7CE197570D9B}"/>
              </a:ext>
            </a:extLst>
          </p:cNvPr>
          <p:cNvSpPr>
            <a:spLocks noGrp="1"/>
          </p:cNvSpPr>
          <p:nvPr>
            <p:ph type="body" sz="quarter" idx="3"/>
          </p:nvPr>
        </p:nvSpPr>
        <p:spPr/>
        <p:txBody>
          <a:bodyPr>
            <a:normAutofit/>
          </a:bodyPr>
          <a:lstStyle/>
          <a:p>
            <a:r>
              <a:rPr lang="en-US" sz="2000" dirty="0"/>
              <a:t>Sigmoid Function</a:t>
            </a:r>
          </a:p>
        </p:txBody>
      </p:sp>
      <p:sp>
        <p:nvSpPr>
          <p:cNvPr id="6" name="Content Placeholder 5">
            <a:extLst>
              <a:ext uri="{FF2B5EF4-FFF2-40B4-BE49-F238E27FC236}">
                <a16:creationId xmlns:a16="http://schemas.microsoft.com/office/drawing/2014/main" id="{4E9C6E9E-B8A6-4DD9-0002-F533BEFEFD45}"/>
              </a:ext>
            </a:extLst>
          </p:cNvPr>
          <p:cNvSpPr>
            <a:spLocks noGrp="1"/>
          </p:cNvSpPr>
          <p:nvPr>
            <p:ph sz="quarter" idx="4"/>
          </p:nvPr>
        </p:nvSpPr>
        <p:spPr/>
        <p:txBody>
          <a:bodyPr/>
          <a:lstStyle/>
          <a:p>
            <a:r>
              <a:rPr lang="en-US" dirty="0"/>
              <a:t>Maps any number within the range of 0 and 1</a:t>
            </a:r>
          </a:p>
          <a:p>
            <a:r>
              <a:rPr lang="en-US" dirty="0"/>
              <a:t>Used in output layer for yes/no decisions</a:t>
            </a:r>
          </a:p>
          <a:p>
            <a:r>
              <a:rPr lang="en-US" dirty="0"/>
              <a:t>Not commonly used in hidden layers, as they are slower</a:t>
            </a:r>
          </a:p>
        </p:txBody>
      </p:sp>
      <p:sp>
        <p:nvSpPr>
          <p:cNvPr id="7" name="Date Placeholder 6">
            <a:extLst>
              <a:ext uri="{FF2B5EF4-FFF2-40B4-BE49-F238E27FC236}">
                <a16:creationId xmlns:a16="http://schemas.microsoft.com/office/drawing/2014/main" id="{88209353-44BD-CEB1-F3E6-F16A3DD4EB52}"/>
              </a:ext>
            </a:extLst>
          </p:cNvPr>
          <p:cNvSpPr>
            <a:spLocks noGrp="1"/>
          </p:cNvSpPr>
          <p:nvPr>
            <p:ph type="dt" sz="half" idx="10"/>
          </p:nvPr>
        </p:nvSpPr>
        <p:spPr/>
        <p:txBody>
          <a:bodyPr/>
          <a:lstStyle/>
          <a:p>
            <a:fld id="{2CCAAA76-AA9D-472C-AFB7-E80733B14E6F}" type="datetime1">
              <a:rPr lang="en-US" smtClean="0"/>
              <a:t>12/6/2025</a:t>
            </a:fld>
            <a:endParaRPr lang="en-US"/>
          </a:p>
        </p:txBody>
      </p:sp>
      <p:sp>
        <p:nvSpPr>
          <p:cNvPr id="8" name="Footer Placeholder 7">
            <a:extLst>
              <a:ext uri="{FF2B5EF4-FFF2-40B4-BE49-F238E27FC236}">
                <a16:creationId xmlns:a16="http://schemas.microsoft.com/office/drawing/2014/main" id="{BDF8FC81-E941-23FA-D52E-A71BDCFAEA3B}"/>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9B26EE7D-5331-60D4-99D0-D9C19B4BA0C7}"/>
              </a:ext>
            </a:extLst>
          </p:cNvPr>
          <p:cNvSpPr>
            <a:spLocks noGrp="1"/>
          </p:cNvSpPr>
          <p:nvPr>
            <p:ph type="sldNum" sz="quarter" idx="12"/>
          </p:nvPr>
        </p:nvSpPr>
        <p:spPr/>
        <p:txBody>
          <a:bodyPr/>
          <a:lstStyle/>
          <a:p>
            <a:fld id="{196A61CA-0502-4EE4-9724-96EA822543E5}" type="slidenum">
              <a:rPr lang="en-US" smtClean="0"/>
              <a:t>8</a:t>
            </a:fld>
            <a:endParaRPr lang="en-US"/>
          </a:p>
        </p:txBody>
      </p:sp>
      <p:sp>
        <p:nvSpPr>
          <p:cNvPr id="10" name="TextBox 9">
            <a:extLst>
              <a:ext uri="{FF2B5EF4-FFF2-40B4-BE49-F238E27FC236}">
                <a16:creationId xmlns:a16="http://schemas.microsoft.com/office/drawing/2014/main" id="{DCE13B44-4F52-E82A-ECCE-F6BB4E5F7E04}"/>
              </a:ext>
            </a:extLst>
          </p:cNvPr>
          <p:cNvSpPr txBox="1"/>
          <p:nvPr/>
        </p:nvSpPr>
        <p:spPr>
          <a:xfrm>
            <a:off x="1524000" y="5677079"/>
            <a:ext cx="3551934" cy="584775"/>
          </a:xfrm>
          <a:prstGeom prst="rect">
            <a:avLst/>
          </a:prstGeom>
          <a:noFill/>
        </p:spPr>
        <p:txBody>
          <a:bodyPr wrap="none" rtlCol="0">
            <a:spAutoFit/>
          </a:bodyPr>
          <a:lstStyle/>
          <a:p>
            <a:r>
              <a:rPr lang="en-US" sz="3200" dirty="0"/>
              <a:t>ReLU(z) = max(0,z)</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75F270D-FB63-A32D-3BA4-966CD5825838}"/>
                  </a:ext>
                </a:extLst>
              </p:cNvPr>
              <p:cNvSpPr txBox="1"/>
              <p:nvPr/>
            </p:nvSpPr>
            <p:spPr>
              <a:xfrm>
                <a:off x="6434228" y="5497286"/>
                <a:ext cx="2818629" cy="790345"/>
              </a:xfrm>
              <a:prstGeom prst="rect">
                <a:avLst/>
              </a:prstGeom>
              <a:noFill/>
            </p:spPr>
            <p:txBody>
              <a:bodyPr wrap="square" rtlCol="0">
                <a:spAutoFit/>
              </a:bodyPr>
              <a:lstStyle/>
              <a:p>
                <a:r>
                  <a:rPr lang="el-GR" sz="3200" dirty="0"/>
                  <a:t>σ</a:t>
                </a:r>
                <a:r>
                  <a:rPr lang="en-US" sz="3200" dirty="0"/>
                  <a:t>(z) = </a:t>
                </a:r>
                <a14:m>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𝑧</m:t>
                            </m:r>
                          </m:sup>
                        </m:sSup>
                      </m:den>
                    </m:f>
                  </m:oMath>
                </a14:m>
                <a:endParaRPr lang="en-US" sz="3200" dirty="0"/>
              </a:p>
            </p:txBody>
          </p:sp>
        </mc:Choice>
        <mc:Fallback>
          <p:sp>
            <p:nvSpPr>
              <p:cNvPr id="13" name="TextBox 12">
                <a:extLst>
                  <a:ext uri="{FF2B5EF4-FFF2-40B4-BE49-F238E27FC236}">
                    <a16:creationId xmlns:a16="http://schemas.microsoft.com/office/drawing/2014/main" id="{575F270D-FB63-A32D-3BA4-966CD5825838}"/>
                  </a:ext>
                </a:extLst>
              </p:cNvPr>
              <p:cNvSpPr txBox="1">
                <a:spLocks noRot="1" noChangeAspect="1" noMove="1" noResize="1" noEditPoints="1" noAdjustHandles="1" noChangeArrowheads="1" noChangeShapeType="1" noTextEdit="1"/>
              </p:cNvSpPr>
              <p:nvPr/>
            </p:nvSpPr>
            <p:spPr>
              <a:xfrm>
                <a:off x="6434228" y="5497286"/>
                <a:ext cx="2818629" cy="790345"/>
              </a:xfrm>
              <a:prstGeom prst="rect">
                <a:avLst/>
              </a:prstGeom>
              <a:blipFill>
                <a:blip r:embed="rId5"/>
                <a:stretch>
                  <a:fillRect l="-5400" b="-12403"/>
                </a:stretch>
              </a:blipFill>
            </p:spPr>
            <p:txBody>
              <a:bodyPr/>
              <a:lstStyle/>
              <a:p>
                <a:r>
                  <a:rPr lang="en-US">
                    <a:noFill/>
                  </a:rPr>
                  <a:t> </a:t>
                </a:r>
              </a:p>
            </p:txBody>
          </p:sp>
        </mc:Fallback>
      </mc:AlternateContent>
      <p:pic>
        <p:nvPicPr>
          <p:cNvPr id="22" name="Audio 21">
            <a:hlinkClick r:id="" action="ppaction://media"/>
            <a:extLst>
              <a:ext uri="{FF2B5EF4-FFF2-40B4-BE49-F238E27FC236}">
                <a16:creationId xmlns:a16="http://schemas.microsoft.com/office/drawing/2014/main" id="{5E8DF362-237F-11CA-5F62-EC34782815D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281033"/>
      </p:ext>
    </p:extLst>
  </p:cSld>
  <p:clrMapOvr>
    <a:masterClrMapping/>
  </p:clrMapOvr>
  <mc:AlternateContent xmlns:mc="http://schemas.openxmlformats.org/markup-compatibility/2006">
    <mc:Choice xmlns:p14="http://schemas.microsoft.com/office/powerpoint/2010/main" Requires="p14">
      <p:transition spd="slow" p14:dur="2000" advTm="72143"/>
    </mc:Choice>
    <mc:Fallback>
      <p:transition spd="slow" advTm="72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39CB-8956-49D9-4BB6-D9CC01B98EF1}"/>
              </a:ext>
            </a:extLst>
          </p:cNvPr>
          <p:cNvSpPr>
            <a:spLocks noGrp="1"/>
          </p:cNvSpPr>
          <p:nvPr>
            <p:ph type="title"/>
          </p:nvPr>
        </p:nvSpPr>
        <p:spPr/>
        <p:txBody>
          <a:bodyPr/>
          <a:lstStyle/>
          <a:p>
            <a:r>
              <a:rPr lang="en-US" sz="3600" dirty="0"/>
              <a:t>Activation Functions</a:t>
            </a:r>
          </a:p>
        </p:txBody>
      </p:sp>
      <p:sp>
        <p:nvSpPr>
          <p:cNvPr id="11" name="Text Placeholder 10">
            <a:extLst>
              <a:ext uri="{FF2B5EF4-FFF2-40B4-BE49-F238E27FC236}">
                <a16:creationId xmlns:a16="http://schemas.microsoft.com/office/drawing/2014/main" id="{CC260A79-15EB-BC1D-A60A-66ED42430813}"/>
              </a:ext>
            </a:extLst>
          </p:cNvPr>
          <p:cNvSpPr>
            <a:spLocks noGrp="1"/>
          </p:cNvSpPr>
          <p:nvPr>
            <p:ph type="body" idx="1"/>
          </p:nvPr>
        </p:nvSpPr>
        <p:spPr/>
        <p:txBody>
          <a:bodyPr>
            <a:normAutofit/>
          </a:bodyPr>
          <a:lstStyle/>
          <a:p>
            <a:r>
              <a:rPr lang="en-US" sz="2000" dirty="0"/>
              <a:t>Rectified linear unit (relu)</a:t>
            </a:r>
          </a:p>
        </p:txBody>
      </p:sp>
      <p:sp>
        <p:nvSpPr>
          <p:cNvPr id="12" name="Text Placeholder 11">
            <a:extLst>
              <a:ext uri="{FF2B5EF4-FFF2-40B4-BE49-F238E27FC236}">
                <a16:creationId xmlns:a16="http://schemas.microsoft.com/office/drawing/2014/main" id="{E22213EC-2E3C-C984-6006-7FF65BE9122C}"/>
              </a:ext>
            </a:extLst>
          </p:cNvPr>
          <p:cNvSpPr>
            <a:spLocks noGrp="1"/>
          </p:cNvSpPr>
          <p:nvPr>
            <p:ph type="body" sz="quarter" idx="3"/>
          </p:nvPr>
        </p:nvSpPr>
        <p:spPr/>
        <p:txBody>
          <a:bodyPr>
            <a:normAutofit/>
          </a:bodyPr>
          <a:lstStyle/>
          <a:p>
            <a:r>
              <a:rPr lang="en-US" sz="2000" dirty="0"/>
              <a:t>Sigmoid Function</a:t>
            </a:r>
          </a:p>
        </p:txBody>
      </p:sp>
      <p:sp>
        <p:nvSpPr>
          <p:cNvPr id="4" name="Date Placeholder 3">
            <a:extLst>
              <a:ext uri="{FF2B5EF4-FFF2-40B4-BE49-F238E27FC236}">
                <a16:creationId xmlns:a16="http://schemas.microsoft.com/office/drawing/2014/main" id="{A3981CF2-4A48-E443-7540-CF8FDC413299}"/>
              </a:ext>
            </a:extLst>
          </p:cNvPr>
          <p:cNvSpPr>
            <a:spLocks noGrp="1"/>
          </p:cNvSpPr>
          <p:nvPr>
            <p:ph type="dt" sz="half" idx="10"/>
          </p:nvPr>
        </p:nvSpPr>
        <p:spPr/>
        <p:txBody>
          <a:bodyPr/>
          <a:lstStyle/>
          <a:p>
            <a:fld id="{E89048E6-4955-4530-AFE1-04E5D40AAEDC}" type="datetime1">
              <a:rPr lang="en-US"/>
              <a:t>12/6/2025</a:t>
            </a:fld>
            <a:endParaRPr lang="en-US"/>
          </a:p>
        </p:txBody>
      </p:sp>
      <p:sp>
        <p:nvSpPr>
          <p:cNvPr id="5" name="Footer Placeholder 4">
            <a:extLst>
              <a:ext uri="{FF2B5EF4-FFF2-40B4-BE49-F238E27FC236}">
                <a16:creationId xmlns:a16="http://schemas.microsoft.com/office/drawing/2014/main" id="{7C556FB9-B9F3-21D6-8BC4-3B9B0DB3FCF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BEA6FC7-398D-1EDC-4AFB-985DBC896A2D}"/>
              </a:ext>
            </a:extLst>
          </p:cNvPr>
          <p:cNvSpPr>
            <a:spLocks noGrp="1"/>
          </p:cNvSpPr>
          <p:nvPr>
            <p:ph type="sldNum" sz="quarter" idx="12"/>
          </p:nvPr>
        </p:nvSpPr>
        <p:spPr/>
        <p:txBody>
          <a:bodyPr/>
          <a:lstStyle/>
          <a:p>
            <a:fld id="{196A61CA-0502-4EE4-9724-96EA822543E5}" type="slidenum">
              <a:rPr lang="en-US" dirty="0"/>
              <a:t>9</a:t>
            </a:fld>
            <a:endParaRPr lang="en-US"/>
          </a:p>
        </p:txBody>
      </p:sp>
      <p:pic>
        <p:nvPicPr>
          <p:cNvPr id="9" name="Picture 8" descr="A graph of a function&#10;&#10;AI-generated content may be incorrect.">
            <a:extLst>
              <a:ext uri="{FF2B5EF4-FFF2-40B4-BE49-F238E27FC236}">
                <a16:creationId xmlns:a16="http://schemas.microsoft.com/office/drawing/2014/main" id="{0EC7AD59-CFCC-421A-44A2-9302CE71C40B}"/>
              </a:ext>
            </a:extLst>
          </p:cNvPr>
          <p:cNvPicPr>
            <a:picLocks noChangeAspect="1"/>
          </p:cNvPicPr>
          <p:nvPr/>
        </p:nvPicPr>
        <p:blipFill>
          <a:blip r:embed="rId5"/>
          <a:stretch>
            <a:fillRect/>
          </a:stretch>
        </p:blipFill>
        <p:spPr>
          <a:xfrm>
            <a:off x="1427297" y="3044448"/>
            <a:ext cx="4042152" cy="3416731"/>
          </a:xfrm>
          <a:prstGeom prst="rect">
            <a:avLst/>
          </a:prstGeom>
        </p:spPr>
      </p:pic>
      <p:pic>
        <p:nvPicPr>
          <p:cNvPr id="14" name="Picture 13" descr="A graph of a function&#10;&#10;AI-generated content may be incorrect.">
            <a:extLst>
              <a:ext uri="{FF2B5EF4-FFF2-40B4-BE49-F238E27FC236}">
                <a16:creationId xmlns:a16="http://schemas.microsoft.com/office/drawing/2014/main" id="{3A034117-BC90-B7F5-4F9B-FF4CA70F21F1}"/>
              </a:ext>
            </a:extLst>
          </p:cNvPr>
          <p:cNvPicPr>
            <a:picLocks noChangeAspect="1"/>
          </p:cNvPicPr>
          <p:nvPr/>
        </p:nvPicPr>
        <p:blipFill>
          <a:blip r:embed="rId6"/>
          <a:stretch>
            <a:fillRect/>
          </a:stretch>
        </p:blipFill>
        <p:spPr>
          <a:xfrm>
            <a:off x="6340592" y="3040820"/>
            <a:ext cx="4333022" cy="3437672"/>
          </a:xfrm>
          <a:prstGeom prst="rect">
            <a:avLst/>
          </a:prstGeom>
        </p:spPr>
      </p:pic>
      <p:pic>
        <p:nvPicPr>
          <p:cNvPr id="33" name="Audio 32">
            <a:hlinkClick r:id="" action="ppaction://media"/>
            <a:extLst>
              <a:ext uri="{FF2B5EF4-FFF2-40B4-BE49-F238E27FC236}">
                <a16:creationId xmlns:a16="http://schemas.microsoft.com/office/drawing/2014/main" id="{2BE7DCF3-49BF-3FCC-6255-03A16BB2BDC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4407488"/>
      </p:ext>
    </p:extLst>
  </p:cSld>
  <p:clrMapOvr>
    <a:masterClrMapping/>
  </p:clrMapOvr>
  <mc:AlternateContent xmlns:mc="http://schemas.openxmlformats.org/markup-compatibility/2006">
    <mc:Choice xmlns:p14="http://schemas.microsoft.com/office/powerpoint/2010/main" Requires="p14">
      <p:transition spd="slow" p14:dur="2000" advTm="66212"/>
    </mc:Choice>
    <mc:Fallback>
      <p:transition spd="slow" advTm="6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theme/theme1.xml><?xml version="1.0" encoding="utf-8"?>
<a:theme xmlns:a="http://schemas.openxmlformats.org/drawingml/2006/main" name="PortalVTI">
  <a:themeElements>
    <a:clrScheme name="PortalVTI">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PortalVTI">
      <a:majorFont>
        <a:latin typeface="Trade Gothic Next Cond"/>
        <a:ea typeface=""/>
        <a:cs typeface=""/>
      </a:majorFont>
      <a:minorFont>
        <a:latin typeface="Trade Gothic Next Light"/>
        <a:ea typeface=""/>
        <a:cs typeface=""/>
      </a:minorFont>
    </a:fontScheme>
    <a:fmtScheme name="Portal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E3A4BB4D-5227-4A6D-99D3-DBAB0FE4C68F}" vid="{BE515EFD-5A7A-4BFE-BE06-A21DB8499C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565</TotalTime>
  <Words>2340</Words>
  <Application>Microsoft Office PowerPoint</Application>
  <PresentationFormat>Widescreen</PresentationFormat>
  <Paragraphs>238</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Cambria Math</vt:lpstr>
      <vt:lpstr>Trade Gothic Next Cond</vt:lpstr>
      <vt:lpstr>Trade Gothic Next Light</vt:lpstr>
      <vt:lpstr>PortalVTI</vt:lpstr>
      <vt:lpstr>Machine Learning: The Process Behind Neural Networks</vt:lpstr>
      <vt:lpstr>What is Machine Learning?</vt:lpstr>
      <vt:lpstr>What is a Neural Network?</vt:lpstr>
      <vt:lpstr>Structure of a Neural Network</vt:lpstr>
      <vt:lpstr>Neurons</vt:lpstr>
      <vt:lpstr>Neurons</vt:lpstr>
      <vt:lpstr>Activation Functions</vt:lpstr>
      <vt:lpstr>Activation Functions</vt:lpstr>
      <vt:lpstr>Activation Functions</vt:lpstr>
      <vt:lpstr>Backpropagation</vt:lpstr>
      <vt:lpstr>Backpropagation</vt:lpstr>
      <vt:lpstr>Why are neural networks important?</vt:lpstr>
      <vt:lpstr>The Future of Neural Networks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holly</dc:creator>
  <cp:lastModifiedBy>Holly Bondra</cp:lastModifiedBy>
  <cp:revision>2</cp:revision>
  <dcterms:created xsi:type="dcterms:W3CDTF">2025-12-04T00:05:49Z</dcterms:created>
  <dcterms:modified xsi:type="dcterms:W3CDTF">2025-12-07T10:48:39Z</dcterms:modified>
</cp:coreProperties>
</file>